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85E"/>
    <a:srgbClr val="EAEBF2"/>
    <a:srgbClr val="78A9DA"/>
    <a:srgbClr val="2B3A70"/>
    <a:srgbClr val="E6A422"/>
    <a:srgbClr val="2E3A70"/>
    <a:srgbClr val="DEDF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42A5A2-317C-472B-97EF-3D85F3A6A4B3}" v="4" dt="2024-04-16T16:50:34.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72" d="100"/>
          <a:sy n="72" d="100"/>
        </p:scale>
        <p:origin x="230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C1AADF-183E-4A4E-932F-880427BD7C5B}"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72084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1AADF-183E-4A4E-932F-880427BD7C5B}"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16715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1AADF-183E-4A4E-932F-880427BD7C5B}"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207184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1AADF-183E-4A4E-932F-880427BD7C5B}"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224101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1AADF-183E-4A4E-932F-880427BD7C5B}"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314098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C1AADF-183E-4A4E-932F-880427BD7C5B}"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63162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1AADF-183E-4A4E-932F-880427BD7C5B}"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76681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1AADF-183E-4A4E-932F-880427BD7C5B}"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193095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1AADF-183E-4A4E-932F-880427BD7C5B}"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326644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C1AADF-183E-4A4E-932F-880427BD7C5B}"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25110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C1AADF-183E-4A4E-932F-880427BD7C5B}"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B8634-A9C9-46FA-9622-D781CE97723C}" type="slidenum">
              <a:rPr lang="en-US" smtClean="0"/>
              <a:t>‹#›</a:t>
            </a:fld>
            <a:endParaRPr lang="en-US"/>
          </a:p>
        </p:txBody>
      </p:sp>
    </p:spTree>
    <p:extLst>
      <p:ext uri="{BB962C8B-B14F-4D97-AF65-F5344CB8AC3E}">
        <p14:creationId xmlns:p14="http://schemas.microsoft.com/office/powerpoint/2010/main" val="266778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EC1AADF-183E-4A4E-932F-880427BD7C5B}" type="datetimeFigureOut">
              <a:rPr lang="en-US" smtClean="0"/>
              <a:t>4/16/2024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0CB8634-A9C9-46FA-9622-D781CE97723C}" type="slidenum">
              <a:rPr lang="en-US" smtClean="0"/>
              <a:t>‹#›</a:t>
            </a:fld>
            <a:endParaRPr lang="en-US"/>
          </a:p>
        </p:txBody>
      </p:sp>
    </p:spTree>
    <p:extLst>
      <p:ext uri="{BB962C8B-B14F-4D97-AF65-F5344CB8AC3E}">
        <p14:creationId xmlns:p14="http://schemas.microsoft.com/office/powerpoint/2010/main" val="2306326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www.fcnntc.org/" TargetMode="External"/><Relationship Id="rId1" Type="http://schemas.openxmlformats.org/officeDocument/2006/relationships/slideLayout" Target="../slideLayouts/slideLayout1.xml"/><Relationship Id="rId6" Type="http://schemas.openxmlformats.org/officeDocument/2006/relationships/hyperlink" Target="https://form.jotform.com/fcnntc/Fall2024Foundations" TargetMode="External"/><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CD2D68-BB8E-45E4-95E8-9B67102418EC}"/>
              </a:ext>
            </a:extLst>
          </p:cNvPr>
          <p:cNvSpPr/>
          <p:nvPr/>
        </p:nvSpPr>
        <p:spPr>
          <a:xfrm>
            <a:off x="7967" y="1718927"/>
            <a:ext cx="6858000" cy="7031633"/>
          </a:xfrm>
          <a:prstGeom prst="rect">
            <a:avLst/>
          </a:prstGeom>
          <a:solidFill>
            <a:srgbClr val="E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8" name="TextBox 7">
            <a:extLst>
              <a:ext uri="{FF2B5EF4-FFF2-40B4-BE49-F238E27FC236}">
                <a16:creationId xmlns:a16="http://schemas.microsoft.com/office/drawing/2014/main" id="{96F3A96C-460E-456F-97BE-A9598C0E4592}"/>
              </a:ext>
            </a:extLst>
          </p:cNvPr>
          <p:cNvSpPr txBox="1"/>
          <p:nvPr/>
        </p:nvSpPr>
        <p:spPr>
          <a:xfrm>
            <a:off x="2281686" y="87292"/>
            <a:ext cx="4614761" cy="960776"/>
          </a:xfrm>
          <a:prstGeom prst="rect">
            <a:avLst/>
          </a:prstGeom>
          <a:noFill/>
        </p:spPr>
        <p:txBody>
          <a:bodyPr wrap="square">
            <a:spAutoFit/>
          </a:bodyPr>
          <a:lstStyle/>
          <a:p>
            <a:pPr marL="0" marR="0">
              <a:lnSpc>
                <a:spcPct val="107000"/>
              </a:lnSpc>
              <a:spcBef>
                <a:spcPts val="0"/>
              </a:spcBef>
              <a:spcAft>
                <a:spcPts val="0"/>
              </a:spcAft>
            </a:pPr>
            <a:r>
              <a:rPr lang="en-US" b="1" dirty="0">
                <a:solidFill>
                  <a:srgbClr val="2B3A70"/>
                </a:solidFill>
                <a:effectLst/>
                <a:latin typeface="Georgia" panose="02040502050405020303" pitchFamily="18" charset="0"/>
                <a:ea typeface="Calibri" panose="020F0502020204030204" pitchFamily="34" charset="0"/>
                <a:cs typeface="Times New Roman" panose="02020603050405020304" pitchFamily="18" charset="0"/>
              </a:rPr>
              <a:t>Foundations of Faith Community</a:t>
            </a:r>
          </a:p>
          <a:p>
            <a:pPr marL="0" marR="0">
              <a:lnSpc>
                <a:spcPct val="107000"/>
              </a:lnSpc>
              <a:spcBef>
                <a:spcPts val="0"/>
              </a:spcBef>
              <a:spcAft>
                <a:spcPts val="0"/>
              </a:spcAft>
            </a:pPr>
            <a:r>
              <a:rPr lang="en-US" b="1" dirty="0">
                <a:solidFill>
                  <a:srgbClr val="2B3A70"/>
                </a:solidFill>
                <a:effectLst/>
                <a:latin typeface="Georgia" panose="02040502050405020303" pitchFamily="18" charset="0"/>
                <a:ea typeface="Calibri" panose="020F0502020204030204" pitchFamily="34" charset="0"/>
                <a:cs typeface="Times New Roman" panose="02020603050405020304" pitchFamily="18" charset="0"/>
              </a:rPr>
              <a:t>Nursing and Health Ministry Preparation</a:t>
            </a:r>
          </a:p>
        </p:txBody>
      </p:sp>
      <p:sp>
        <p:nvSpPr>
          <p:cNvPr id="9" name="TextBox 8">
            <a:extLst>
              <a:ext uri="{FF2B5EF4-FFF2-40B4-BE49-F238E27FC236}">
                <a16:creationId xmlns:a16="http://schemas.microsoft.com/office/drawing/2014/main" id="{1D570CD0-E554-4A9A-9BDE-32DD48F3ADAE}"/>
              </a:ext>
            </a:extLst>
          </p:cNvPr>
          <p:cNvSpPr txBox="1"/>
          <p:nvPr/>
        </p:nvSpPr>
        <p:spPr>
          <a:xfrm>
            <a:off x="291416" y="1824964"/>
            <a:ext cx="3422439" cy="3416320"/>
          </a:xfrm>
          <a:prstGeom prst="rect">
            <a:avLst/>
          </a:prstGeom>
          <a:noFill/>
        </p:spPr>
        <p:txBody>
          <a:bodyPr wrap="square" rtlCol="0">
            <a:spAutoFit/>
          </a:bodyPr>
          <a:lstStyle/>
          <a:p>
            <a:r>
              <a:rPr lang="en-US" sz="1200" b="1" dirty="0">
                <a:solidFill>
                  <a:srgbClr val="B8385E"/>
                </a:solidFill>
                <a:latin typeface="Times New Roman" panose="02020603050405020304" pitchFamily="18" charset="0"/>
                <a:cs typeface="Times New Roman" panose="02020603050405020304" pitchFamily="18" charset="0"/>
              </a:rPr>
              <a:t>Course description: </a:t>
            </a:r>
            <a:r>
              <a:rPr lang="en-US" sz="1200" dirty="0">
                <a:latin typeface="Times New Roman" panose="02020603050405020304" pitchFamily="18" charset="0"/>
                <a:cs typeface="Times New Roman" panose="02020603050405020304" pitchFamily="18" charset="0"/>
              </a:rPr>
              <a:t>This course is required as preparation for </a:t>
            </a:r>
            <a:r>
              <a:rPr lang="en-US" sz="1200" b="1" dirty="0">
                <a:latin typeface="Times New Roman" panose="02020603050405020304" pitchFamily="18" charset="0"/>
                <a:cs typeface="Times New Roman" panose="02020603050405020304" pitchFamily="18" charset="0"/>
              </a:rPr>
              <a:t>RNs</a:t>
            </a:r>
            <a:r>
              <a:rPr lang="en-US" sz="1200" dirty="0">
                <a:latin typeface="Times New Roman" panose="02020603050405020304" pitchFamily="18" charset="0"/>
                <a:cs typeface="Times New Roman" panose="02020603050405020304" pitchFamily="18" charset="0"/>
              </a:rPr>
              <a:t> seeking to practice as Faith Community Nurses (FCNs). It is based on the curriculum developed through the Westberg Institute for Faith Community Nursing which is owned by the Spiritual Care Association of New York, NY.</a:t>
            </a:r>
          </a:p>
          <a:p>
            <a:r>
              <a:rPr lang="en-US" sz="1200" b="1" dirty="0">
                <a:latin typeface="Times New Roman" panose="02020603050405020304" pitchFamily="18" charset="0"/>
                <a:cs typeface="Times New Roman" panose="02020603050405020304" pitchFamily="18" charset="0"/>
              </a:rPr>
              <a:t>LPNs, Pastors and other Faith Leaders</a:t>
            </a:r>
            <a:r>
              <a:rPr lang="en-US" sz="1200" dirty="0">
                <a:latin typeface="Times New Roman" panose="02020603050405020304" pitchFamily="18" charset="0"/>
                <a:cs typeface="Times New Roman" panose="02020603050405020304" pitchFamily="18" charset="0"/>
              </a:rPr>
              <a:t> are welcome to attend to prepare them for </a:t>
            </a:r>
            <a:r>
              <a:rPr lang="en-US" sz="1200" b="1" dirty="0">
                <a:latin typeface="Times New Roman" panose="02020603050405020304" pitchFamily="18" charset="0"/>
                <a:cs typeface="Times New Roman" panose="02020603050405020304" pitchFamily="18" charset="0"/>
              </a:rPr>
              <a:t>Health Ministry.</a:t>
            </a:r>
          </a:p>
          <a:p>
            <a:endParaRPr lang="en-US"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Faith Community Nurses </a:t>
            </a:r>
            <a:r>
              <a:rPr lang="en-US" sz="1200" dirty="0">
                <a:latin typeface="Times New Roman" panose="02020603050405020304" pitchFamily="18" charset="0"/>
                <a:cs typeface="Times New Roman" panose="02020603050405020304" pitchFamily="18" charset="0"/>
              </a:rPr>
              <a:t>are actively licensed RNs who focus on whole-person health and the intentional care of the spirit.  </a:t>
            </a:r>
            <a:r>
              <a:rPr lang="en-US" sz="1200" b="1" dirty="0">
                <a:latin typeface="Times New Roman" panose="02020603050405020304" pitchFamily="18" charset="0"/>
                <a:cs typeface="Times New Roman" panose="02020603050405020304" pitchFamily="18" charset="0"/>
              </a:rPr>
              <a:t>Health ministers </a:t>
            </a:r>
            <a:r>
              <a:rPr lang="en-US" sz="1200" dirty="0">
                <a:latin typeface="Times New Roman" panose="02020603050405020304" pitchFamily="18" charset="0"/>
                <a:cs typeface="Times New Roman" panose="02020603050405020304" pitchFamily="18" charset="0"/>
              </a:rPr>
              <a:t>are</a:t>
            </a:r>
          </a:p>
          <a:p>
            <a:r>
              <a:rPr lang="en-US" sz="1200" dirty="0">
                <a:latin typeface="Times New Roman" panose="02020603050405020304" pitchFamily="18" charset="0"/>
                <a:cs typeface="Times New Roman" panose="02020603050405020304" pitchFamily="18" charset="0"/>
              </a:rPr>
              <a:t>members or staff of a faith community who plan and organize programs to promote health in their community. FCNs  and Health Ministers are of all faiths and practice in many different settings.</a:t>
            </a:r>
          </a:p>
          <a:p>
            <a:endParaRPr lang="en-US" sz="1200" b="1"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82C022A-42EB-4001-9E9A-C15B7FD23FF3}"/>
              </a:ext>
            </a:extLst>
          </p:cNvPr>
          <p:cNvSpPr txBox="1"/>
          <p:nvPr/>
        </p:nvSpPr>
        <p:spPr>
          <a:xfrm>
            <a:off x="277941" y="5053246"/>
            <a:ext cx="3461019" cy="1015663"/>
          </a:xfrm>
          <a:prstGeom prst="rect">
            <a:avLst/>
          </a:prstGeom>
          <a:noFill/>
        </p:spPr>
        <p:txBody>
          <a:bodyPr wrap="square" rtlCol="0">
            <a:spAutoFit/>
          </a:bodyPr>
          <a:lstStyle/>
          <a:p>
            <a:r>
              <a:rPr lang="en-US" sz="1200" b="1" dirty="0">
                <a:solidFill>
                  <a:srgbClr val="B8385E"/>
                </a:solidFill>
                <a:latin typeface="Times New Roman" panose="02020603050405020304" pitchFamily="18" charset="0"/>
                <a:cs typeface="Times New Roman" panose="02020603050405020304" pitchFamily="18" charset="0"/>
              </a:rPr>
              <a:t>Course content: </a:t>
            </a:r>
            <a:r>
              <a:rPr lang="en-US" sz="1200" dirty="0">
                <a:latin typeface="Times New Roman" panose="02020603050405020304" pitchFamily="18" charset="0"/>
                <a:cs typeface="Times New Roman" panose="02020603050405020304" pitchFamily="18" charset="0"/>
              </a:rPr>
              <a:t>Beginning Your Ministry; Prayer; Spiritual Care; Health Promotion; Legal and Ethical Issues; Documentation; Grief and Loss; Behavioral Health; Assessment; Transitional Care, Trauma, </a:t>
            </a:r>
          </a:p>
          <a:p>
            <a:r>
              <a:rPr lang="en-US" sz="1200" dirty="0">
                <a:latin typeface="Times New Roman" panose="02020603050405020304" pitchFamily="18" charset="0"/>
                <a:cs typeface="Times New Roman" panose="02020603050405020304" pitchFamily="18" charset="0"/>
              </a:rPr>
              <a:t>Substance Abuse and others.</a:t>
            </a:r>
          </a:p>
        </p:txBody>
      </p:sp>
      <p:sp>
        <p:nvSpPr>
          <p:cNvPr id="13" name="TextBox 12">
            <a:extLst>
              <a:ext uri="{FF2B5EF4-FFF2-40B4-BE49-F238E27FC236}">
                <a16:creationId xmlns:a16="http://schemas.microsoft.com/office/drawing/2014/main" id="{FD6ECD23-B7F8-4118-B6CD-016F448E61E2}"/>
              </a:ext>
            </a:extLst>
          </p:cNvPr>
          <p:cNvSpPr txBox="1"/>
          <p:nvPr/>
        </p:nvSpPr>
        <p:spPr>
          <a:xfrm>
            <a:off x="291416" y="6076733"/>
            <a:ext cx="3461432" cy="2769989"/>
          </a:xfrm>
          <a:prstGeom prst="rect">
            <a:avLst/>
          </a:prstGeom>
          <a:noFill/>
        </p:spPr>
        <p:txBody>
          <a:bodyPr wrap="square" rtlCol="0">
            <a:spAutoFit/>
          </a:bodyPr>
          <a:lstStyle/>
          <a:p>
            <a:r>
              <a:rPr lang="en-US" sz="1200" b="1" dirty="0">
                <a:solidFill>
                  <a:srgbClr val="B8385E"/>
                </a:solidFill>
                <a:latin typeface="Times New Roman" panose="02020603050405020304" pitchFamily="18" charset="0"/>
                <a:cs typeface="Times New Roman" panose="02020603050405020304" pitchFamily="18" charset="0"/>
              </a:rPr>
              <a:t>Course Methods:  </a:t>
            </a:r>
            <a:r>
              <a:rPr lang="en-US" sz="1200" b="1" dirty="0">
                <a:solidFill>
                  <a:srgbClr val="0070C0"/>
                </a:solidFill>
                <a:latin typeface="Times New Roman" panose="02020603050405020304" pitchFamily="18" charset="0"/>
                <a:cs typeface="Times New Roman" panose="02020603050405020304" pitchFamily="18" charset="0"/>
              </a:rPr>
              <a:t>Advanced degree faculty includes FCNs who share real-life situations.  </a:t>
            </a:r>
            <a:r>
              <a:rPr lang="en-US" sz="1200" dirty="0">
                <a:solidFill>
                  <a:srgbClr val="B8385E"/>
                </a:solidFill>
                <a:latin typeface="Times New Roman" panose="02020603050405020304" pitchFamily="18" charset="0"/>
                <a:cs typeface="Times New Roman" panose="02020603050405020304" pitchFamily="18" charset="0"/>
              </a:rPr>
              <a:t>Interaction and sharing by students is encouraged.</a:t>
            </a:r>
            <a:r>
              <a:rPr lang="en-US" sz="1200" dirty="0">
                <a:latin typeface="Times New Roman" panose="02020603050405020304" pitchFamily="18" charset="0"/>
                <a:cs typeface="Times New Roman" panose="02020603050405020304" pitchFamily="18" charset="0"/>
              </a:rPr>
              <a:t> Our student evaluation ratings average in the </a:t>
            </a:r>
            <a:r>
              <a:rPr lang="en-US" sz="1200" b="1" dirty="0">
                <a:solidFill>
                  <a:srgbClr val="C00000"/>
                </a:solidFill>
                <a:latin typeface="Times New Roman" panose="02020603050405020304" pitchFamily="18" charset="0"/>
                <a:cs typeface="Times New Roman" panose="02020603050405020304" pitchFamily="18" charset="0"/>
              </a:rPr>
              <a:t>95 percentile </a:t>
            </a:r>
            <a:r>
              <a:rPr lang="en-US" sz="1200" dirty="0">
                <a:latin typeface="Times New Roman" panose="02020603050405020304" pitchFamily="18" charset="0"/>
                <a:cs typeface="Times New Roman" panose="02020603050405020304" pitchFamily="18" charset="0"/>
              </a:rPr>
              <a:t>for both content and instruction quality!</a:t>
            </a:r>
          </a:p>
          <a:p>
            <a:r>
              <a:rPr lang="en-US" sz="1200" b="1" i="1" dirty="0">
                <a:latin typeface="Times New Roman" panose="02020603050405020304" pitchFamily="18" charset="0"/>
                <a:cs typeface="Times New Roman" panose="02020603050405020304" pitchFamily="18" charset="0"/>
              </a:rPr>
              <a:t>See faculty bios at </a:t>
            </a:r>
            <a:r>
              <a:rPr lang="en-US" sz="1200" b="1" i="1" dirty="0">
                <a:latin typeface="Times New Roman" panose="02020603050405020304" pitchFamily="18" charset="0"/>
                <a:cs typeface="Times New Roman" panose="02020603050405020304" pitchFamily="18" charset="0"/>
                <a:hlinkClick r:id="rId2"/>
              </a:rPr>
              <a:t>www.fcnntc.org</a:t>
            </a:r>
            <a:r>
              <a:rPr lang="en-US" sz="1200" b="1" i="1" dirty="0">
                <a:latin typeface="Times New Roman" panose="02020603050405020304" pitchFamily="18" charset="0"/>
                <a:cs typeface="Times New Roman" panose="02020603050405020304" pitchFamily="18" charset="0"/>
              </a:rPr>
              <a:t>.</a:t>
            </a:r>
          </a:p>
          <a:p>
            <a:endParaRPr lang="en-US" sz="1200" b="1" i="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Contact hours: </a:t>
            </a:r>
            <a:r>
              <a:rPr lang="en-US" sz="1100" dirty="0">
                <a:latin typeface="Times New Roman" panose="02020603050405020304" pitchFamily="18" charset="0"/>
                <a:cs typeface="Times New Roman" panose="02020603050405020304" pitchFamily="18" charset="0"/>
              </a:rPr>
              <a:t>37.5 contact hours for RNs. This course is jointly provided by FCNN and the Spiritual Care Association Nursing Division. The Spiritual Care Association Nursing Division is accredited as a provider of nursing continuing professional development by the American Nurses Credentialing Center's Commission on Accreditation. ANCC Provider Unit # P0623.</a:t>
            </a:r>
          </a:p>
          <a:p>
            <a:endParaRPr lang="en-US" sz="1200" b="1" i="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BC6B1639-4927-4DE0-B6CE-5C8CE1D9AA52}"/>
              </a:ext>
            </a:extLst>
          </p:cNvPr>
          <p:cNvSpPr txBox="1"/>
          <p:nvPr/>
        </p:nvSpPr>
        <p:spPr>
          <a:xfrm>
            <a:off x="3851955" y="1805785"/>
            <a:ext cx="2788881" cy="1323439"/>
          </a:xfrm>
          <a:prstGeom prst="rect">
            <a:avLst/>
          </a:prstGeom>
          <a:noFill/>
        </p:spPr>
        <p:txBody>
          <a:bodyPr wrap="square" rtlCol="0">
            <a:spAutoFit/>
          </a:bodyPr>
          <a:lstStyle/>
          <a:p>
            <a:pPr algn="ctr"/>
            <a:r>
              <a:rPr lang="en-US" sz="1400" b="1" dirty="0">
                <a:solidFill>
                  <a:srgbClr val="2E3A70"/>
                </a:solidFill>
                <a:latin typeface="Times New Roman" panose="02020603050405020304" pitchFamily="18" charset="0"/>
                <a:cs typeface="Times New Roman" panose="02020603050405020304" pitchFamily="18" charset="0"/>
              </a:rPr>
              <a:t>Fall, 2024 Dates</a:t>
            </a:r>
          </a:p>
          <a:p>
            <a:pPr algn="ctr"/>
            <a:r>
              <a:rPr lang="en-US" sz="1100" b="1" dirty="0">
                <a:solidFill>
                  <a:srgbClr val="2E3A70"/>
                </a:solidFill>
                <a:latin typeface="Times New Roman" panose="02020603050405020304" pitchFamily="18" charset="0"/>
                <a:cs typeface="Times New Roman" panose="02020603050405020304" pitchFamily="18" charset="0"/>
              </a:rPr>
              <a:t>Saturdays- 9/14, 9/21, 10/26</a:t>
            </a:r>
          </a:p>
          <a:p>
            <a:pPr algn="ctr"/>
            <a:r>
              <a:rPr lang="en-US" sz="1100" b="1" dirty="0">
                <a:solidFill>
                  <a:srgbClr val="2E3A70"/>
                </a:solidFill>
                <a:latin typeface="Times New Roman" panose="02020603050405020304" pitchFamily="18" charset="0"/>
                <a:cs typeface="Times New Roman" panose="02020603050405020304" pitchFamily="18" charset="0"/>
              </a:rPr>
              <a:t>8:00 a.m.-2:00 </a:t>
            </a:r>
            <a:r>
              <a:rPr lang="en-US" sz="1100" b="1" dirty="0" err="1">
                <a:solidFill>
                  <a:srgbClr val="2E3A70"/>
                </a:solidFill>
                <a:latin typeface="Times New Roman" panose="02020603050405020304" pitchFamily="18" charset="0"/>
                <a:cs typeface="Times New Roman" panose="02020603050405020304" pitchFamily="18" charset="0"/>
              </a:rPr>
              <a:t>p.m</a:t>
            </a:r>
            <a:r>
              <a:rPr lang="en-US" sz="1100" b="1" dirty="0">
                <a:solidFill>
                  <a:srgbClr val="2E3A70"/>
                </a:solidFill>
                <a:latin typeface="Times New Roman" panose="02020603050405020304" pitchFamily="18" charset="0"/>
                <a:cs typeface="Times New Roman" panose="02020603050405020304" pitchFamily="18" charset="0"/>
              </a:rPr>
              <a:t> (Central)</a:t>
            </a:r>
            <a:endParaRPr lang="en-US" sz="1100" dirty="0">
              <a:solidFill>
                <a:srgbClr val="2E3A70"/>
              </a:solidFill>
              <a:latin typeface="Times New Roman" panose="02020603050405020304" pitchFamily="18" charset="0"/>
              <a:cs typeface="Times New Roman" panose="02020603050405020304" pitchFamily="18" charset="0"/>
            </a:endParaRPr>
          </a:p>
          <a:p>
            <a:pPr algn="ctr"/>
            <a:r>
              <a:rPr lang="en-US" sz="1100" dirty="0">
                <a:solidFill>
                  <a:srgbClr val="2E3A70"/>
                </a:solidFill>
                <a:latin typeface="Times New Roman" panose="02020603050405020304" pitchFamily="18" charset="0"/>
                <a:cs typeface="Times New Roman" panose="02020603050405020304" pitchFamily="18" charset="0"/>
              </a:rPr>
              <a:t>and</a:t>
            </a:r>
          </a:p>
          <a:p>
            <a:pPr algn="ctr"/>
            <a:r>
              <a:rPr lang="en-US" sz="1100" b="1" dirty="0">
                <a:solidFill>
                  <a:srgbClr val="2E3A70"/>
                </a:solidFill>
                <a:latin typeface="Times New Roman" panose="02020603050405020304" pitchFamily="18" charset="0"/>
                <a:cs typeface="Times New Roman" panose="02020603050405020304" pitchFamily="18" charset="0"/>
              </a:rPr>
              <a:t>Fridays- 10/11,10/25, 11/8</a:t>
            </a:r>
          </a:p>
          <a:p>
            <a:pPr algn="ctr"/>
            <a:r>
              <a:rPr lang="en-US" sz="1100" b="1" dirty="0">
                <a:latin typeface="Times New Roman" panose="02020603050405020304" pitchFamily="18" charset="0"/>
                <a:cs typeface="Times New Roman" panose="02020603050405020304" pitchFamily="18" charset="0"/>
              </a:rPr>
              <a:t>  8:00 a.m.– 4:00 p.m. (Central)</a:t>
            </a:r>
          </a:p>
          <a:p>
            <a:pPr algn="ctr"/>
            <a:r>
              <a:rPr lang="en-US" sz="1100" b="1" dirty="0">
                <a:latin typeface="Times New Roman" panose="02020603050405020304" pitchFamily="18" charset="0"/>
                <a:cs typeface="Times New Roman" panose="02020603050405020304" pitchFamily="18" charset="0"/>
              </a:rPr>
              <a:t>All 6 sessions are required </a:t>
            </a:r>
            <a:endParaRPr lang="en-US" sz="1100" dirty="0">
              <a:solidFill>
                <a:srgbClr val="2E3A7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E274B7D-D625-4248-B6B9-61F631C89D09}"/>
              </a:ext>
            </a:extLst>
          </p:cNvPr>
          <p:cNvSpPr txBox="1"/>
          <p:nvPr/>
        </p:nvSpPr>
        <p:spPr>
          <a:xfrm>
            <a:off x="3752848" y="3451451"/>
            <a:ext cx="2829336" cy="138499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Fee: $435</a:t>
            </a:r>
          </a:p>
          <a:p>
            <a:pPr algn="ctr"/>
            <a:r>
              <a:rPr lang="en-US" sz="1200" dirty="0">
                <a:latin typeface="Times New Roman" panose="02020603050405020304" pitchFamily="18" charset="0"/>
                <a:cs typeface="Times New Roman" panose="02020603050405020304" pitchFamily="18" charset="0"/>
              </a:rPr>
              <a:t>(plus cost of the participant manual)</a:t>
            </a:r>
          </a:p>
          <a:p>
            <a:pPr algn="ctr"/>
            <a:r>
              <a:rPr lang="en-US" sz="1200" dirty="0">
                <a:latin typeface="Times New Roman" panose="02020603050405020304" pitchFamily="18" charset="0"/>
                <a:cs typeface="Times New Roman" panose="02020603050405020304" pitchFamily="18" charset="0"/>
              </a:rPr>
              <a:t>Includes a virtual mentoring session.</a:t>
            </a:r>
          </a:p>
          <a:p>
            <a:pPr algn="ctr"/>
            <a:r>
              <a:rPr lang="en-US" sz="1200" i="1" dirty="0">
                <a:latin typeface="Times New Roman" panose="02020603050405020304" pitchFamily="18" charset="0"/>
                <a:cs typeface="Times New Roman" panose="02020603050405020304" pitchFamily="18" charset="0"/>
              </a:rPr>
              <a:t>Need-based scholarships available</a:t>
            </a:r>
          </a:p>
          <a:p>
            <a:pPr algn="ctr"/>
            <a:r>
              <a:rPr lang="en-US" sz="1200" i="1" dirty="0">
                <a:latin typeface="Times New Roman" panose="02020603050405020304" pitchFamily="18" charset="0"/>
                <a:cs typeface="Times New Roman" panose="02020603050405020304" pitchFamily="18" charset="0"/>
              </a:rPr>
              <a:t>We reserve the right to cancel if </a:t>
            </a:r>
          </a:p>
          <a:p>
            <a:pPr algn="ctr"/>
            <a:r>
              <a:rPr lang="en-US" sz="1200" i="1" dirty="0">
                <a:latin typeface="Times New Roman" panose="02020603050405020304" pitchFamily="18" charset="0"/>
                <a:cs typeface="Times New Roman" panose="02020603050405020304" pitchFamily="18" charset="0"/>
              </a:rPr>
              <a:t>registrations are below our minimum.</a:t>
            </a:r>
          </a:p>
          <a:p>
            <a:pPr algn="ctr"/>
            <a:r>
              <a:rPr lang="en-US" sz="1200" i="1" dirty="0">
                <a:latin typeface="Times New Roman" panose="02020603050405020304" pitchFamily="18" charset="0"/>
                <a:cs typeface="Times New Roman" panose="02020603050405020304" pitchFamily="18" charset="0"/>
              </a:rPr>
              <a:t>Full refund in that case.</a:t>
            </a:r>
          </a:p>
        </p:txBody>
      </p:sp>
      <p:sp>
        <p:nvSpPr>
          <p:cNvPr id="17" name="TextBox 16">
            <a:extLst>
              <a:ext uri="{FF2B5EF4-FFF2-40B4-BE49-F238E27FC236}">
                <a16:creationId xmlns:a16="http://schemas.microsoft.com/office/drawing/2014/main" id="{98A02D97-583E-4092-86E3-87E4B027B043}"/>
              </a:ext>
            </a:extLst>
          </p:cNvPr>
          <p:cNvSpPr txBox="1"/>
          <p:nvPr/>
        </p:nvSpPr>
        <p:spPr>
          <a:xfrm>
            <a:off x="3910030" y="6840159"/>
            <a:ext cx="2788882" cy="1015663"/>
          </a:xfrm>
          <a:prstGeom prst="rect">
            <a:avLst/>
          </a:prstGeom>
          <a:noFill/>
        </p:spPr>
        <p:txBody>
          <a:bodyPr wrap="square" rtlCol="0">
            <a:spAutoFit/>
          </a:bodyPr>
          <a:lstStyle/>
          <a:p>
            <a:pPr algn="ctr"/>
            <a:r>
              <a:rPr lang="en-US" sz="1200" i="1" dirty="0">
                <a:latin typeface="Times New Roman" panose="02020603050405020304" pitchFamily="18" charset="0"/>
                <a:cs typeface="Times New Roman" panose="02020603050405020304" pitchFamily="18" charset="0"/>
              </a:rPr>
              <a:t>“Excellent course based on best evidence” “Expert faculty” “Real stories from faculty so helpful.” “Very relevant to FCN practice” “This course was life-changing for me!”  </a:t>
            </a:r>
          </a:p>
        </p:txBody>
      </p:sp>
      <p:sp>
        <p:nvSpPr>
          <p:cNvPr id="18" name="TextBox 17">
            <a:extLst>
              <a:ext uri="{FF2B5EF4-FFF2-40B4-BE49-F238E27FC236}">
                <a16:creationId xmlns:a16="http://schemas.microsoft.com/office/drawing/2014/main" id="{3A18426E-9F18-454C-84D6-1E1795EAE693}"/>
              </a:ext>
            </a:extLst>
          </p:cNvPr>
          <p:cNvSpPr txBox="1"/>
          <p:nvPr/>
        </p:nvSpPr>
        <p:spPr>
          <a:xfrm>
            <a:off x="3851954" y="7858050"/>
            <a:ext cx="2788882" cy="830997"/>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Questions?</a:t>
            </a:r>
          </a:p>
          <a:p>
            <a:pPr algn="ctr"/>
            <a:r>
              <a:rPr lang="en-US" sz="1200" dirty="0">
                <a:latin typeface="Times New Roman" panose="02020603050405020304" pitchFamily="18" charset="0"/>
                <a:cs typeface="Times New Roman" panose="02020603050405020304" pitchFamily="18" charset="0"/>
              </a:rPr>
              <a:t>Contact Lead Faculty, Sondra </a:t>
            </a:r>
            <a:r>
              <a:rPr lang="en-US" sz="1200" dirty="0" err="1">
                <a:latin typeface="Times New Roman" panose="02020603050405020304" pitchFamily="18" charset="0"/>
                <a:cs typeface="Times New Roman" panose="02020603050405020304" pitchFamily="18" charset="0"/>
              </a:rPr>
              <a:t>Weinzierl</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3"/>
              </a:rPr>
              <a:t>Sondra@fcnntc.org</a:t>
            </a:r>
            <a:r>
              <a:rPr lang="en-US" sz="1200" dirty="0">
                <a:latin typeface="Times New Roman" panose="02020603050405020304" pitchFamily="18" charset="0"/>
                <a:cs typeface="Times New Roman" panose="02020603050405020304" pitchFamily="18" charset="0"/>
              </a:rPr>
              <a:t> or 763-478-1027</a:t>
            </a:r>
          </a:p>
          <a:p>
            <a:pPr algn="ctr"/>
            <a:r>
              <a:rPr lang="en-US" sz="1200" dirty="0">
                <a:latin typeface="Times New Roman" panose="02020603050405020304" pitchFamily="18" charset="0"/>
                <a:cs typeface="Times New Roman" panose="02020603050405020304" pitchFamily="18" charset="0"/>
              </a:rPr>
              <a:t>Or call the FCNN office at 651-204-0904</a:t>
            </a:r>
          </a:p>
        </p:txBody>
      </p:sp>
      <p:pic>
        <p:nvPicPr>
          <p:cNvPr id="20" name="Picture 19" descr="Logo, company name&#10;&#10;Description automatically generated">
            <a:extLst>
              <a:ext uri="{FF2B5EF4-FFF2-40B4-BE49-F238E27FC236}">
                <a16:creationId xmlns:a16="http://schemas.microsoft.com/office/drawing/2014/main" id="{47722EB7-F913-4CB4-8880-A8EDD1D87480}"/>
              </a:ext>
            </a:extLst>
          </p:cNvPr>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1177" t="15238" r="1177" b="15054"/>
          <a:stretch/>
        </p:blipFill>
        <p:spPr>
          <a:xfrm>
            <a:off x="217164" y="208491"/>
            <a:ext cx="1951821" cy="1360565"/>
          </a:xfrm>
          <a:prstGeom prst="rect">
            <a:avLst/>
          </a:prstGeom>
        </p:spPr>
      </p:pic>
      <p:pic>
        <p:nvPicPr>
          <p:cNvPr id="22" name="Picture 21" descr="A group of people posing for a photo&#10;&#10;Description automatically generated">
            <a:extLst>
              <a:ext uri="{FF2B5EF4-FFF2-40B4-BE49-F238E27FC236}">
                <a16:creationId xmlns:a16="http://schemas.microsoft.com/office/drawing/2014/main" id="{C8B68030-21BE-42F8-A885-8C3BF8198310}"/>
              </a:ext>
            </a:extLst>
          </p:cNvPr>
          <p:cNvPicPr>
            <a:picLocks noChangeAspect="1"/>
          </p:cNvPicPr>
          <p:nvPr/>
        </p:nvPicPr>
        <p:blipFill rotWithShape="1">
          <a:blip r:embed="rId5">
            <a:extLst>
              <a:ext uri="{28A0092B-C50C-407E-A947-70E740481C1C}">
                <a14:useLocalDpi xmlns:a14="http://schemas.microsoft.com/office/drawing/2010/main" val="0"/>
              </a:ext>
            </a:extLst>
          </a:blip>
          <a:srcRect l="16527" r="15001" b="4662"/>
          <a:stretch/>
        </p:blipFill>
        <p:spPr>
          <a:xfrm>
            <a:off x="4270146" y="4897959"/>
            <a:ext cx="1952498" cy="1812387"/>
          </a:xfrm>
          <a:prstGeom prst="rect">
            <a:avLst/>
          </a:prstGeom>
        </p:spPr>
      </p:pic>
      <p:cxnSp>
        <p:nvCxnSpPr>
          <p:cNvPr id="26" name="Straight Connector 25">
            <a:extLst>
              <a:ext uri="{FF2B5EF4-FFF2-40B4-BE49-F238E27FC236}">
                <a16:creationId xmlns:a16="http://schemas.microsoft.com/office/drawing/2014/main" id="{0044A91B-BE48-4FB1-8B4E-0608BF0ED98D}"/>
              </a:ext>
            </a:extLst>
          </p:cNvPr>
          <p:cNvCxnSpPr/>
          <p:nvPr/>
        </p:nvCxnSpPr>
        <p:spPr>
          <a:xfrm>
            <a:off x="4452202" y="3129224"/>
            <a:ext cx="1547931" cy="0"/>
          </a:xfrm>
          <a:prstGeom prst="line">
            <a:avLst/>
          </a:prstGeom>
          <a:ln w="12700">
            <a:solidFill>
              <a:srgbClr val="E6A42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72785E6-4425-4AA3-B11E-5A44DA5AEA01}"/>
              </a:ext>
            </a:extLst>
          </p:cNvPr>
          <p:cNvCxnSpPr>
            <a:cxnSpLocks/>
          </p:cNvCxnSpPr>
          <p:nvPr/>
        </p:nvCxnSpPr>
        <p:spPr>
          <a:xfrm>
            <a:off x="4442034" y="4860395"/>
            <a:ext cx="1547931" cy="0"/>
          </a:xfrm>
          <a:prstGeom prst="line">
            <a:avLst/>
          </a:prstGeom>
          <a:ln w="12700">
            <a:solidFill>
              <a:srgbClr val="E6A42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8164391-3EF9-4B7E-9B1D-AEEECA776079}"/>
              </a:ext>
            </a:extLst>
          </p:cNvPr>
          <p:cNvCxnSpPr/>
          <p:nvPr/>
        </p:nvCxnSpPr>
        <p:spPr>
          <a:xfrm>
            <a:off x="4452202" y="7835795"/>
            <a:ext cx="1547931" cy="0"/>
          </a:xfrm>
          <a:prstGeom prst="line">
            <a:avLst/>
          </a:prstGeom>
          <a:ln w="12700">
            <a:solidFill>
              <a:srgbClr val="E6A422"/>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C7B31E7-B28C-4D3B-A4CE-0973F54E6A42}"/>
              </a:ext>
            </a:extLst>
          </p:cNvPr>
          <p:cNvSpPr txBox="1"/>
          <p:nvPr/>
        </p:nvSpPr>
        <p:spPr>
          <a:xfrm>
            <a:off x="2243238" y="954401"/>
            <a:ext cx="4397598" cy="671466"/>
          </a:xfrm>
          <a:prstGeom prst="rect">
            <a:avLst/>
          </a:prstGeom>
          <a:noFill/>
        </p:spPr>
        <p:txBody>
          <a:bodyPr wrap="square">
            <a:spAutoFit/>
          </a:bodyPr>
          <a:lstStyle/>
          <a:p>
            <a:pPr marL="0" marR="0">
              <a:lnSpc>
                <a:spcPct val="107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Sponsored by the Faith Community Nurse Network of the Greater Twin Cities--37.5 Professional Continuing Education</a:t>
            </a:r>
            <a:r>
              <a:rPr lang="en-US" sz="1200" dirty="0">
                <a:latin typeface="Georgia" panose="02040502050405020303" pitchFamily="18" charset="0"/>
                <a:ea typeface="Calibri" panose="020F0502020204030204" pitchFamily="34" charset="0"/>
                <a:cs typeface="Times New Roman" panose="02020603050405020304" pitchFamily="18" charset="0"/>
              </a:rPr>
              <a:t> Credits</a:t>
            </a:r>
            <a:r>
              <a:rPr lang="en-US" sz="1200" dirty="0">
                <a:effectLst/>
                <a:latin typeface="Georgia" panose="02040502050405020303" pitchFamily="18" charset="0"/>
                <a:ea typeface="Calibri" panose="020F0502020204030204" pitchFamily="34" charset="0"/>
                <a:cs typeface="Times New Roman" panose="02020603050405020304" pitchFamily="18" charset="0"/>
              </a:rPr>
              <a:t> for RNs  </a:t>
            </a:r>
            <a:r>
              <a:rPr lang="en-US" sz="1200" b="1" dirty="0">
                <a:solidFill>
                  <a:srgbClr val="B8385E"/>
                </a:solidFill>
                <a:effectLst/>
                <a:latin typeface="Georgia" panose="02040502050405020303" pitchFamily="18" charset="0"/>
                <a:ea typeface="Calibri" panose="020F0502020204030204" pitchFamily="34" charset="0"/>
                <a:cs typeface="Times New Roman" panose="02020603050405020304" pitchFamily="18" charset="0"/>
              </a:rPr>
              <a:t>ANCC Approved: CE valid in 50 states!</a:t>
            </a:r>
            <a:endParaRPr lang="en-US" sz="1200" b="1" dirty="0">
              <a:solidFill>
                <a:srgbClr val="B8385E"/>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D0F83A35-9C4A-712B-D8D5-973663DFD9AF}"/>
              </a:ext>
            </a:extLst>
          </p:cNvPr>
          <p:cNvSpPr txBox="1"/>
          <p:nvPr/>
        </p:nvSpPr>
        <p:spPr>
          <a:xfrm>
            <a:off x="4589066" y="6662882"/>
            <a:ext cx="1253869" cy="276999"/>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Our students say:</a:t>
            </a:r>
          </a:p>
        </p:txBody>
      </p:sp>
      <p:sp>
        <p:nvSpPr>
          <p:cNvPr id="2" name="TextBox 1">
            <a:extLst>
              <a:ext uri="{FF2B5EF4-FFF2-40B4-BE49-F238E27FC236}">
                <a16:creationId xmlns:a16="http://schemas.microsoft.com/office/drawing/2014/main" id="{746427A4-B551-5E82-D2BB-26231DB55550}"/>
              </a:ext>
            </a:extLst>
          </p:cNvPr>
          <p:cNvSpPr txBox="1"/>
          <p:nvPr/>
        </p:nvSpPr>
        <p:spPr>
          <a:xfrm>
            <a:off x="217164" y="8754472"/>
            <a:ext cx="6679283" cy="307777"/>
          </a:xfrm>
          <a:prstGeom prst="rect">
            <a:avLst/>
          </a:prstGeom>
          <a:noFill/>
        </p:spPr>
        <p:txBody>
          <a:bodyPr wrap="square" rtlCol="0">
            <a:spAutoFit/>
          </a:bodyPr>
          <a:lstStyle/>
          <a:p>
            <a:r>
              <a:rPr lang="en-US" sz="1400" b="0" i="0" dirty="0">
                <a:solidFill>
                  <a:srgbClr val="0070C0"/>
                </a:solidFill>
                <a:effectLst/>
                <a:latin typeface="Lato" panose="020F0502020204030203" pitchFamily="34" charset="0"/>
              </a:rPr>
              <a:t>https://www.fcnntc.org/     </a:t>
            </a:r>
            <a:r>
              <a:rPr lang="en-US" sz="1400" dirty="0">
                <a:solidFill>
                  <a:srgbClr val="0070C0"/>
                </a:solidFill>
                <a:latin typeface="Lato" panose="020F0502020204030203" pitchFamily="34" charset="0"/>
              </a:rPr>
              <a:t>3530 Lexington Avenue N.</a:t>
            </a:r>
            <a:r>
              <a:rPr lang="en-US" sz="1400" b="0" i="0" dirty="0">
                <a:solidFill>
                  <a:srgbClr val="0070C0"/>
                </a:solidFill>
                <a:effectLst/>
                <a:latin typeface="Lato" panose="020F0502020204030203" pitchFamily="34" charset="0"/>
              </a:rPr>
              <a:t>   Shoreview, MN 55126</a:t>
            </a:r>
            <a:endParaRPr lang="en-US" sz="1400" dirty="0">
              <a:solidFill>
                <a:srgbClr val="0070C0"/>
              </a:solidFill>
            </a:endParaRPr>
          </a:p>
        </p:txBody>
      </p:sp>
      <p:sp>
        <p:nvSpPr>
          <p:cNvPr id="4" name="TextBox 3">
            <a:extLst>
              <a:ext uri="{FF2B5EF4-FFF2-40B4-BE49-F238E27FC236}">
                <a16:creationId xmlns:a16="http://schemas.microsoft.com/office/drawing/2014/main" id="{2E614A4B-4436-1F38-BAE2-FE8E5619C270}"/>
              </a:ext>
            </a:extLst>
          </p:cNvPr>
          <p:cNvSpPr txBox="1"/>
          <p:nvPr/>
        </p:nvSpPr>
        <p:spPr>
          <a:xfrm>
            <a:off x="3713856" y="3092650"/>
            <a:ext cx="3152112" cy="584775"/>
          </a:xfrm>
          <a:prstGeom prst="rect">
            <a:avLst/>
          </a:prstGeom>
          <a:noFill/>
        </p:spPr>
        <p:txBody>
          <a:bodyPr wrap="square" rtlCol="0">
            <a:spAutoFit/>
          </a:bodyPr>
          <a:lstStyle/>
          <a:p>
            <a:r>
              <a:rPr lang="en-US" sz="1200" b="1" dirty="0"/>
              <a:t>                                 Register at:</a:t>
            </a:r>
          </a:p>
          <a:p>
            <a:r>
              <a:rPr lang="en-US" sz="1000" b="1" dirty="0">
                <a:hlinkClick r:id="rId6"/>
              </a:rPr>
              <a:t>https://form.jotform.com/fcnntc/Fall2024Foundations</a:t>
            </a:r>
            <a:endParaRPr lang="en-US" sz="1000" b="1" dirty="0"/>
          </a:p>
          <a:p>
            <a:r>
              <a:rPr lang="en-US" sz="1000" b="1" dirty="0"/>
              <a:t>           </a:t>
            </a:r>
          </a:p>
        </p:txBody>
      </p:sp>
    </p:spTree>
    <p:extLst>
      <p:ext uri="{BB962C8B-B14F-4D97-AF65-F5344CB8AC3E}">
        <p14:creationId xmlns:p14="http://schemas.microsoft.com/office/powerpoint/2010/main" val="32843662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487</Words>
  <Application>Microsoft Office PowerPoint</Application>
  <PresentationFormat>Letter Paper (8.5x11 in)</PresentationFormat>
  <Paragraphs>37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Georgia</vt:lpstr>
      <vt:lpstr>Lato</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Jessen</dc:creator>
  <cp:lastModifiedBy>Sondra Weinzierl</cp:lastModifiedBy>
  <cp:revision>23</cp:revision>
  <cp:lastPrinted>2021-06-03T14:20:54Z</cp:lastPrinted>
  <dcterms:created xsi:type="dcterms:W3CDTF">2021-06-02T17:29:19Z</dcterms:created>
  <dcterms:modified xsi:type="dcterms:W3CDTF">2024-04-16T17:02:24Z</dcterms:modified>
</cp:coreProperties>
</file>