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1" r:id="rId3"/>
    <p:sldId id="257" r:id="rId4"/>
    <p:sldId id="261" r:id="rId5"/>
    <p:sldId id="285" r:id="rId6"/>
    <p:sldId id="286" r:id="rId7"/>
    <p:sldId id="272" r:id="rId8"/>
    <p:sldId id="274" r:id="rId9"/>
    <p:sldId id="275" r:id="rId10"/>
    <p:sldId id="265" r:id="rId11"/>
    <p:sldId id="276" r:id="rId12"/>
    <p:sldId id="297" r:id="rId13"/>
    <p:sldId id="291" r:id="rId14"/>
    <p:sldId id="273" r:id="rId15"/>
    <p:sldId id="277" r:id="rId16"/>
    <p:sldId id="289" r:id="rId17"/>
    <p:sldId id="290" r:id="rId18"/>
    <p:sldId id="278" r:id="rId19"/>
    <p:sldId id="292" r:id="rId20"/>
    <p:sldId id="293" r:id="rId21"/>
    <p:sldId id="268" r:id="rId22"/>
    <p:sldId id="280" r:id="rId23"/>
    <p:sldId id="295" r:id="rId24"/>
    <p:sldId id="263" r:id="rId25"/>
    <p:sldId id="296" r:id="rId26"/>
    <p:sldId id="294" r:id="rId27"/>
    <p:sldId id="267" r:id="rId28"/>
    <p:sldId id="298" r:id="rId29"/>
    <p:sldId id="269" r:id="rId30"/>
    <p:sldId id="282" r:id="rId31"/>
    <p:sldId id="264" r:id="rId32"/>
    <p:sldId id="258"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87"/>
    <p:restoredTop sz="94575"/>
  </p:normalViewPr>
  <p:slideViewPr>
    <p:cSldViewPr snapToGrid="0" snapToObjects="1">
      <p:cViewPr varScale="1">
        <p:scale>
          <a:sx n="103" d="100"/>
          <a:sy n="103" d="100"/>
        </p:scale>
        <p:origin x="1072"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122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335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3714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200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about:blank" TargetMode="External"/><Relationship Id="rId7" Type="http://schemas.openxmlformats.org/officeDocument/2006/relationships/hyperlink" Target="about:blank" TargetMode="External"/><Relationship Id="rId2" Type="http://schemas.openxmlformats.org/officeDocument/2006/relationships/hyperlink" Target="about:blank" TargetMode="External"/><Relationship Id="rId1" Type="http://schemas.openxmlformats.org/officeDocument/2006/relationships/slideLayout" Target="../slideLayouts/slideLayout1.xml"/><Relationship Id="rId6" Type="http://schemas.openxmlformats.org/officeDocument/2006/relationships/hyperlink" Target="about:blank" TargetMode="External"/><Relationship Id="rId5" Type="http://schemas.openxmlformats.org/officeDocument/2006/relationships/hyperlink" Target="about:blank" TargetMode="External"/><Relationship Id="rId4" Type="http://schemas.openxmlformats.org/officeDocument/2006/relationships/hyperlink" Target="about:blank"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88135" y="2130425"/>
            <a:ext cx="8934679" cy="1470025"/>
          </a:xfrm>
          <a:prstGeom prst="rect">
            <a:avLst/>
          </a:prstGeom>
        </p:spPr>
        <p:txBody>
          <a:bodyPr/>
          <a:lstStyle/>
          <a:p>
            <a:r>
              <a:rPr lang="en-US" sz="4000" dirty="0">
                <a:solidFill>
                  <a:schemeClr val="bg1"/>
                </a:solidFill>
              </a:rPr>
              <a:t>Depression in Older Adults:</a:t>
            </a:r>
            <a:br>
              <a:rPr lang="en-US" sz="4000" dirty="0">
                <a:solidFill>
                  <a:schemeClr val="bg1"/>
                </a:solidFill>
              </a:rPr>
            </a:br>
            <a:r>
              <a:rPr lang="en-US" sz="4000" dirty="0">
                <a:solidFill>
                  <a:schemeClr val="bg1"/>
                </a:solidFill>
              </a:rPr>
              <a:t>Assessment, Programming &amp; Resources</a:t>
            </a:r>
          </a:p>
        </p:txBody>
      </p:sp>
      <p:sp>
        <p:nvSpPr>
          <p:cNvPr id="3" name="Subtitle 2"/>
          <p:cNvSpPr>
            <a:spLocks noGrp="1"/>
          </p:cNvSpPr>
          <p:nvPr>
            <p:ph type="subTitle" idx="4294967295"/>
          </p:nvPr>
        </p:nvSpPr>
        <p:spPr>
          <a:xfrm>
            <a:off x="396607" y="3886200"/>
            <a:ext cx="8394853" cy="1752600"/>
          </a:xfrm>
          <a:prstGeom prst="rect">
            <a:avLst/>
          </a:prstGeom>
        </p:spPr>
        <p:txBody>
          <a:bodyPr/>
          <a:lstStyle/>
          <a:p>
            <a:pPr marL="0" indent="0" algn="ctr">
              <a:buNone/>
            </a:pPr>
            <a:r>
              <a:rPr lang="en-US" sz="2800" dirty="0">
                <a:solidFill>
                  <a:schemeClr val="bg1"/>
                </a:solidFill>
              </a:rPr>
              <a:t>Neal C. Buddensiek, MD, CMD, HMDC, WCC</a:t>
            </a:r>
          </a:p>
          <a:p>
            <a:pPr marL="0" indent="0" algn="ctr">
              <a:buNone/>
            </a:pPr>
            <a:endParaRPr lang="en-US" sz="2800" dirty="0">
              <a:solidFill>
                <a:schemeClr val="bg1"/>
              </a:solidFill>
            </a:endParaRPr>
          </a:p>
          <a:p>
            <a:pPr marL="0" indent="0" algn="ctr">
              <a:buNone/>
            </a:pPr>
            <a:r>
              <a:rPr lang="en-US" sz="2800" dirty="0">
                <a:solidFill>
                  <a:schemeClr val="bg1"/>
                </a:solidFill>
              </a:rPr>
              <a:t>March 16</a:t>
            </a:r>
            <a:r>
              <a:rPr lang="en-US" sz="2800" baseline="30000" dirty="0">
                <a:solidFill>
                  <a:schemeClr val="bg1"/>
                </a:solidFill>
              </a:rPr>
              <a:t>th</a:t>
            </a:r>
            <a:r>
              <a:rPr lang="en-US" sz="2800" dirty="0">
                <a:solidFill>
                  <a:schemeClr val="bg1"/>
                </a:solidFill>
              </a:rPr>
              <a:t>, 2023</a:t>
            </a:r>
          </a:p>
        </p:txBody>
      </p:sp>
    </p:spTree>
    <p:extLst>
      <p:ext uri="{BB962C8B-B14F-4D97-AF65-F5344CB8AC3E}">
        <p14:creationId xmlns:p14="http://schemas.microsoft.com/office/powerpoint/2010/main" val="3364798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8C795F-1FBB-3E8F-E780-1F02D5B61846}"/>
              </a:ext>
            </a:extLst>
          </p:cNvPr>
          <p:cNvSpPr txBox="1"/>
          <p:nvPr/>
        </p:nvSpPr>
        <p:spPr>
          <a:xfrm>
            <a:off x="534318" y="1393133"/>
            <a:ext cx="8141465" cy="523220"/>
          </a:xfrm>
          <a:prstGeom prst="rect">
            <a:avLst/>
          </a:prstGeom>
          <a:noFill/>
        </p:spPr>
        <p:txBody>
          <a:bodyPr wrap="square" rtlCol="0">
            <a:spAutoFit/>
          </a:bodyPr>
          <a:lstStyle/>
          <a:p>
            <a:pPr algn="ctr"/>
            <a:r>
              <a:rPr lang="en-US" sz="2800" b="1" dirty="0"/>
              <a:t>The Importance of Early Detection of Depression</a:t>
            </a:r>
          </a:p>
        </p:txBody>
      </p:sp>
      <p:sp>
        <p:nvSpPr>
          <p:cNvPr id="3" name="TextBox 2">
            <a:extLst>
              <a:ext uri="{FF2B5EF4-FFF2-40B4-BE49-F238E27FC236}">
                <a16:creationId xmlns:a16="http://schemas.microsoft.com/office/drawing/2014/main" id="{65D37E0B-AAC9-648D-C6BD-C8ECD36FBB07}"/>
              </a:ext>
            </a:extLst>
          </p:cNvPr>
          <p:cNvSpPr txBox="1"/>
          <p:nvPr/>
        </p:nvSpPr>
        <p:spPr>
          <a:xfrm>
            <a:off x="468217" y="1997839"/>
            <a:ext cx="8207566" cy="3139321"/>
          </a:xfrm>
          <a:prstGeom prst="rect">
            <a:avLst/>
          </a:prstGeom>
          <a:noFill/>
        </p:spPr>
        <p:txBody>
          <a:bodyPr wrap="square" rtlCol="0">
            <a:spAutoFit/>
          </a:bodyPr>
          <a:lstStyle/>
          <a:p>
            <a:pPr marL="285750" indent="-285750">
              <a:buFont typeface="Arial" panose="020B0604020202020204" pitchFamily="34" charset="0"/>
              <a:buChar char="•"/>
            </a:pPr>
            <a:r>
              <a:rPr lang="en-US" dirty="0"/>
              <a:t>Treatment CAN be EFFECTIVE!</a:t>
            </a:r>
          </a:p>
          <a:p>
            <a:pPr marL="742950" lvl="1" indent="-285750">
              <a:buFont typeface="Arial" panose="020B0604020202020204" pitchFamily="34" charset="0"/>
              <a:buChar char="•"/>
            </a:pPr>
            <a:r>
              <a:rPr lang="en-US" dirty="0"/>
              <a:t>Beneficial effects on health outcomes (such has chronic pain, diabetes, osteoarthritis)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Left Untreated</a:t>
            </a:r>
          </a:p>
          <a:p>
            <a:pPr marL="742950" lvl="1" indent="-285750">
              <a:buFont typeface="Arial" panose="020B0604020202020204" pitchFamily="34" charset="0"/>
              <a:buChar char="•"/>
            </a:pPr>
            <a:r>
              <a:rPr lang="en-US" dirty="0"/>
              <a:t>Outcomes are worse compared to younger adults</a:t>
            </a:r>
          </a:p>
          <a:p>
            <a:pPr marL="742950" lvl="1" indent="-285750">
              <a:buFont typeface="Arial" panose="020B0604020202020204" pitchFamily="34" charset="0"/>
              <a:buChar char="•"/>
            </a:pPr>
            <a:r>
              <a:rPr lang="en-US" dirty="0"/>
              <a:t>Higher rates of morbidity (amplifies disability and lessens quality of life)</a:t>
            </a:r>
          </a:p>
          <a:p>
            <a:pPr marL="742950" lvl="1" indent="-285750">
              <a:buFont typeface="Arial" panose="020B0604020202020204" pitchFamily="34" charset="0"/>
              <a:buChar char="•"/>
            </a:pPr>
            <a:r>
              <a:rPr lang="en-US" dirty="0"/>
              <a:t>Higher rates of mortality (including suicide)</a:t>
            </a:r>
          </a:p>
          <a:p>
            <a:pPr marL="742950" lvl="1" indent="-285750">
              <a:buFont typeface="Arial" panose="020B0604020202020204" pitchFamily="34" charset="0"/>
              <a:buChar char="•"/>
            </a:pPr>
            <a:r>
              <a:rPr lang="en-US" dirty="0"/>
              <a:t>Increased drug use (alcohol and illicit drugs)</a:t>
            </a:r>
          </a:p>
          <a:p>
            <a:pPr marL="742950" lvl="1" indent="-285750">
              <a:buFont typeface="Arial" panose="020B0604020202020204" pitchFamily="34" charset="0"/>
              <a:buChar char="•"/>
            </a:pPr>
            <a:r>
              <a:rPr lang="en-US" dirty="0"/>
              <a:t>Increased healthcare utilization (office and ED visits)</a:t>
            </a:r>
          </a:p>
          <a:p>
            <a:pPr marL="742950" lvl="1" indent="-285750">
              <a:buFont typeface="Arial" panose="020B0604020202020204" pitchFamily="34" charset="0"/>
              <a:buChar char="•"/>
            </a:pPr>
            <a:r>
              <a:rPr lang="en-US" dirty="0"/>
              <a:t>Increased economic costs</a:t>
            </a:r>
          </a:p>
        </p:txBody>
      </p:sp>
      <p:pic>
        <p:nvPicPr>
          <p:cNvPr id="8" name="Picture 7" descr="A picture containing person, outdoor&#10;&#10;Description automatically generated">
            <a:extLst>
              <a:ext uri="{FF2B5EF4-FFF2-40B4-BE49-F238E27FC236}">
                <a16:creationId xmlns:a16="http://schemas.microsoft.com/office/drawing/2014/main" id="{3F3B516A-DE8D-80D3-BC7B-EB571249378D}"/>
              </a:ext>
            </a:extLst>
          </p:cNvPr>
          <p:cNvPicPr>
            <a:picLocks noChangeAspect="1"/>
          </p:cNvPicPr>
          <p:nvPr/>
        </p:nvPicPr>
        <p:blipFill>
          <a:blip r:embed="rId2"/>
          <a:stretch>
            <a:fillRect/>
          </a:stretch>
        </p:blipFill>
        <p:spPr>
          <a:xfrm>
            <a:off x="6068291" y="4807528"/>
            <a:ext cx="3075709" cy="2050472"/>
          </a:xfrm>
          <a:prstGeom prst="rect">
            <a:avLst/>
          </a:prstGeom>
          <a:effectLst>
            <a:softEdge rad="42977"/>
          </a:effectLst>
        </p:spPr>
      </p:pic>
    </p:spTree>
    <p:extLst>
      <p:ext uri="{BB962C8B-B14F-4D97-AF65-F5344CB8AC3E}">
        <p14:creationId xmlns:p14="http://schemas.microsoft.com/office/powerpoint/2010/main" val="524567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38A260-4BC9-7C4E-8795-6C8613271E8E}"/>
              </a:ext>
            </a:extLst>
          </p:cNvPr>
          <p:cNvSpPr txBox="1"/>
          <p:nvPr/>
        </p:nvSpPr>
        <p:spPr>
          <a:xfrm>
            <a:off x="0" y="1353151"/>
            <a:ext cx="9144000" cy="4001095"/>
          </a:xfrm>
          <a:prstGeom prst="rect">
            <a:avLst/>
          </a:prstGeom>
          <a:noFill/>
        </p:spPr>
        <p:txBody>
          <a:bodyPr wrap="square" rtlCol="0">
            <a:spAutoFit/>
          </a:bodyPr>
          <a:lstStyle/>
          <a:p>
            <a:pPr algn="ctr"/>
            <a:r>
              <a:rPr lang="en-US" sz="2800" b="1" dirty="0"/>
              <a:t>Depression and Risk of Suicide </a:t>
            </a:r>
          </a:p>
          <a:p>
            <a:pPr algn="ctr"/>
            <a:endParaRPr lang="en-US" sz="2800" b="1" dirty="0"/>
          </a:p>
          <a:p>
            <a:pPr marL="742950" lvl="1" indent="-285750">
              <a:buFont typeface="Arial" panose="020B0604020202020204" pitchFamily="34" charset="0"/>
              <a:buChar char="•"/>
            </a:pPr>
            <a:r>
              <a:rPr lang="en-US" dirty="0"/>
              <a:t>Older adults account for approximately 13% of population of US, but nearly 24% of all completed suicides.</a:t>
            </a:r>
          </a:p>
          <a:p>
            <a:pPr marL="742950" lvl="1" indent="-285750">
              <a:buFont typeface="Arial" panose="020B0604020202020204" pitchFamily="34" charset="0"/>
              <a:buChar char="•"/>
            </a:pPr>
            <a:r>
              <a:rPr lang="en-US" dirty="0"/>
              <a:t>Older adults attempt suicide less often than younger people, but are more successful at completion. </a:t>
            </a:r>
          </a:p>
          <a:p>
            <a:pPr marL="742950" lvl="1" indent="-285750">
              <a:buFont typeface="Arial" panose="020B0604020202020204" pitchFamily="34" charset="0"/>
              <a:buChar char="•"/>
            </a:pPr>
            <a:r>
              <a:rPr lang="en-US" dirty="0"/>
              <a:t>Older adult men have the highest suicide rate. White men age 85 or older have the highest rate of completed suicide. Most older adults dying by suicide were in their first episode of depression and had seen a physician within the last month of life. </a:t>
            </a:r>
          </a:p>
          <a:p>
            <a:pPr marL="742950" lvl="1" indent="-285750">
              <a:buFont typeface="Arial" panose="020B0604020202020204" pitchFamily="34" charset="0"/>
              <a:buChar char="•"/>
            </a:pPr>
            <a:r>
              <a:rPr lang="en-US" dirty="0"/>
              <a:t>Acute Risk for Suicide:  hopelessness, insomnia, agitation/restlessness, impaired concentration, active psychosis, active alcohol use or intoxication, untreated pain, terminal illness/worsening illness, widowhood/social isolation, personality disorders, prior suicide attempt, family history of suicide</a:t>
            </a:r>
          </a:p>
        </p:txBody>
      </p:sp>
      <p:pic>
        <p:nvPicPr>
          <p:cNvPr id="2" name="Picture 1" descr="A person sitting in a chair&#10;&#10;Description automatically generated with low confidence">
            <a:extLst>
              <a:ext uri="{FF2B5EF4-FFF2-40B4-BE49-F238E27FC236}">
                <a16:creationId xmlns:a16="http://schemas.microsoft.com/office/drawing/2014/main" id="{A63688D1-F5F5-29F8-480F-390B41B47A6F}"/>
              </a:ext>
            </a:extLst>
          </p:cNvPr>
          <p:cNvPicPr>
            <a:picLocks noChangeAspect="1"/>
          </p:cNvPicPr>
          <p:nvPr/>
        </p:nvPicPr>
        <p:blipFill>
          <a:blip r:embed="rId2"/>
          <a:stretch>
            <a:fillRect/>
          </a:stretch>
        </p:blipFill>
        <p:spPr>
          <a:xfrm>
            <a:off x="6622473" y="5011526"/>
            <a:ext cx="2521527" cy="1846473"/>
          </a:xfrm>
          <a:prstGeom prst="rect">
            <a:avLst/>
          </a:prstGeom>
          <a:effectLst>
            <a:softEdge rad="117037"/>
          </a:effectLst>
        </p:spPr>
      </p:pic>
    </p:spTree>
    <p:extLst>
      <p:ext uri="{BB962C8B-B14F-4D97-AF65-F5344CB8AC3E}">
        <p14:creationId xmlns:p14="http://schemas.microsoft.com/office/powerpoint/2010/main" val="665716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C20222-9722-95FB-86C6-30900B05B660}"/>
              </a:ext>
            </a:extLst>
          </p:cNvPr>
          <p:cNvSpPr txBox="1"/>
          <p:nvPr/>
        </p:nvSpPr>
        <p:spPr>
          <a:xfrm>
            <a:off x="1377774" y="5162401"/>
            <a:ext cx="8306719" cy="1754326"/>
          </a:xfrm>
          <a:prstGeom prst="rect">
            <a:avLst/>
          </a:prstGeom>
          <a:noFill/>
        </p:spPr>
        <p:txBody>
          <a:bodyPr wrap="square" rtlCol="0">
            <a:spAutoFit/>
          </a:bodyPr>
          <a:lstStyle/>
          <a:p>
            <a:pPr lvl="1"/>
            <a:endParaRPr lang="en-US" dirty="0"/>
          </a:p>
          <a:p>
            <a:pPr marL="1200150" lvl="2" indent="-285750">
              <a:buFont typeface="Arial" panose="020B0604020202020204" pitchFamily="34" charset="0"/>
              <a:buChar char="•"/>
            </a:pPr>
            <a:r>
              <a:rPr lang="en-US" dirty="0"/>
              <a:t>Men – tied for 37</a:t>
            </a:r>
            <a:r>
              <a:rPr lang="en-US" baseline="30000" dirty="0"/>
              <a:t>th</a:t>
            </a:r>
            <a:r>
              <a:rPr lang="en-US" dirty="0"/>
              <a:t> in US (22.7%)</a:t>
            </a:r>
          </a:p>
          <a:p>
            <a:pPr marL="1200150" lvl="2" indent="-285750">
              <a:buFont typeface="Arial" panose="020B0604020202020204" pitchFamily="34" charset="0"/>
              <a:buChar char="•"/>
            </a:pPr>
            <a:r>
              <a:rPr lang="en-US" dirty="0"/>
              <a:t>Women – tied for 35</a:t>
            </a:r>
            <a:r>
              <a:rPr lang="en-US" baseline="30000" dirty="0"/>
              <a:t>th</a:t>
            </a:r>
            <a:r>
              <a:rPr lang="en-US" dirty="0"/>
              <a:t> in US (5.6%)</a:t>
            </a:r>
          </a:p>
          <a:p>
            <a:pPr marL="1200150" lvl="2" indent="-285750">
              <a:buFont typeface="Arial" panose="020B0604020202020204" pitchFamily="34" charset="0"/>
              <a:buChar char="•"/>
            </a:pPr>
            <a:r>
              <a:rPr lang="en-US" dirty="0"/>
              <a:t>Overall (65+ years) – tied for 43</a:t>
            </a:r>
            <a:r>
              <a:rPr lang="en-US" baseline="30000" dirty="0"/>
              <a:t>rd</a:t>
            </a:r>
            <a:r>
              <a:rPr lang="en-US" dirty="0"/>
              <a:t> in US (13.5%)</a:t>
            </a:r>
          </a:p>
          <a:p>
            <a:pPr marL="1200150" lvl="2" indent="-285750">
              <a:buFont typeface="Arial" panose="020B0604020202020204" pitchFamily="34" charset="0"/>
              <a:buChar char="•"/>
            </a:pPr>
            <a:endParaRPr lang="en-US" dirty="0"/>
          </a:p>
          <a:p>
            <a:endParaRPr lang="en-US" dirty="0"/>
          </a:p>
        </p:txBody>
      </p:sp>
      <p:sp>
        <p:nvSpPr>
          <p:cNvPr id="3" name="TextBox 2">
            <a:extLst>
              <a:ext uri="{FF2B5EF4-FFF2-40B4-BE49-F238E27FC236}">
                <a16:creationId xmlns:a16="http://schemas.microsoft.com/office/drawing/2014/main" id="{9A17AF3D-DC99-B8FF-5DE4-F39E05641837}"/>
              </a:ext>
            </a:extLst>
          </p:cNvPr>
          <p:cNvSpPr txBox="1"/>
          <p:nvPr/>
        </p:nvSpPr>
        <p:spPr>
          <a:xfrm>
            <a:off x="374573" y="1338282"/>
            <a:ext cx="8306719" cy="523220"/>
          </a:xfrm>
          <a:prstGeom prst="rect">
            <a:avLst/>
          </a:prstGeom>
          <a:noFill/>
        </p:spPr>
        <p:txBody>
          <a:bodyPr wrap="square">
            <a:spAutoFit/>
          </a:bodyPr>
          <a:lstStyle/>
          <a:p>
            <a:pPr algn="ctr"/>
            <a:r>
              <a:rPr lang="en-US" sz="2800" b="1" dirty="0"/>
              <a:t>Depression and Risk of Suicide in MN vs Nationally </a:t>
            </a:r>
          </a:p>
        </p:txBody>
      </p:sp>
      <p:pic>
        <p:nvPicPr>
          <p:cNvPr id="6" name="Picture 5" descr="Chart, bar chart&#10;&#10;Description automatically generated">
            <a:extLst>
              <a:ext uri="{FF2B5EF4-FFF2-40B4-BE49-F238E27FC236}">
                <a16:creationId xmlns:a16="http://schemas.microsoft.com/office/drawing/2014/main" id="{4C7ACE27-924A-F9FB-7E99-414E2FCE53FA}"/>
              </a:ext>
            </a:extLst>
          </p:cNvPr>
          <p:cNvPicPr>
            <a:picLocks noChangeAspect="1"/>
          </p:cNvPicPr>
          <p:nvPr/>
        </p:nvPicPr>
        <p:blipFill>
          <a:blip r:embed="rId2"/>
          <a:stretch>
            <a:fillRect/>
          </a:stretch>
        </p:blipFill>
        <p:spPr>
          <a:xfrm>
            <a:off x="1377774" y="2039169"/>
            <a:ext cx="6300315" cy="3123232"/>
          </a:xfrm>
          <a:prstGeom prst="rect">
            <a:avLst/>
          </a:prstGeom>
        </p:spPr>
      </p:pic>
    </p:spTree>
    <p:extLst>
      <p:ext uri="{BB962C8B-B14F-4D97-AF65-F5344CB8AC3E}">
        <p14:creationId xmlns:p14="http://schemas.microsoft.com/office/powerpoint/2010/main" val="3471895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C20222-9722-95FB-86C6-30900B05B660}"/>
              </a:ext>
            </a:extLst>
          </p:cNvPr>
          <p:cNvSpPr txBox="1"/>
          <p:nvPr/>
        </p:nvSpPr>
        <p:spPr>
          <a:xfrm>
            <a:off x="2361281" y="5050734"/>
            <a:ext cx="8306719" cy="1754326"/>
          </a:xfrm>
          <a:prstGeom prst="rect">
            <a:avLst/>
          </a:prstGeom>
          <a:noFill/>
        </p:spPr>
        <p:txBody>
          <a:bodyPr wrap="square" rtlCol="0">
            <a:spAutoFit/>
          </a:bodyPr>
          <a:lstStyle/>
          <a:p>
            <a:pPr lvl="2"/>
            <a:endParaRPr lang="en-US" dirty="0"/>
          </a:p>
          <a:p>
            <a:pPr lvl="1"/>
            <a:r>
              <a:rPr lang="en-US" dirty="0"/>
              <a:t>    Comparative look (2011 – 2021, US):</a:t>
            </a:r>
          </a:p>
          <a:p>
            <a:pPr marL="1200150" lvl="2" indent="-285750">
              <a:buFont typeface="Arial" panose="020B0604020202020204" pitchFamily="34" charset="0"/>
              <a:buChar char="•"/>
            </a:pPr>
            <a:r>
              <a:rPr lang="en-US" dirty="0"/>
              <a:t>65+ years: 15.3% </a:t>
            </a:r>
            <a:r>
              <a:rPr lang="en-US" dirty="0">
                <a:sym typeface="Wingdings" pitchFamily="2" charset="2"/>
              </a:rPr>
              <a:t> 17.3%</a:t>
            </a:r>
          </a:p>
          <a:p>
            <a:pPr marL="1200150" lvl="2" indent="-285750">
              <a:buFont typeface="Arial" panose="020B0604020202020204" pitchFamily="34" charset="0"/>
              <a:buChar char="•"/>
            </a:pPr>
            <a:r>
              <a:rPr lang="en-US" dirty="0">
                <a:sym typeface="Wingdings" pitchFamily="2" charset="2"/>
              </a:rPr>
              <a:t>85+ years: 16.9%  22.4%</a:t>
            </a:r>
          </a:p>
          <a:p>
            <a:pPr marL="1200150" lvl="2" indent="-285750">
              <a:buFont typeface="Arial" panose="020B0604020202020204" pitchFamily="34" charset="0"/>
              <a:buChar char="•"/>
            </a:pPr>
            <a:r>
              <a:rPr lang="en-US" dirty="0">
                <a:sym typeface="Wingdings" pitchFamily="2" charset="2"/>
              </a:rPr>
              <a:t>11</a:t>
            </a:r>
            <a:r>
              <a:rPr lang="en-US" baseline="30000" dirty="0">
                <a:sym typeface="Wingdings" pitchFamily="2" charset="2"/>
              </a:rPr>
              <a:t>th</a:t>
            </a:r>
            <a:r>
              <a:rPr lang="en-US" dirty="0">
                <a:sym typeface="Wingdings" pitchFamily="2" charset="2"/>
              </a:rPr>
              <a:t> leading cause of death </a:t>
            </a:r>
            <a:endParaRPr lang="en-US" dirty="0"/>
          </a:p>
          <a:p>
            <a:endParaRPr lang="en-US" dirty="0"/>
          </a:p>
        </p:txBody>
      </p:sp>
      <p:sp>
        <p:nvSpPr>
          <p:cNvPr id="3" name="TextBox 2">
            <a:extLst>
              <a:ext uri="{FF2B5EF4-FFF2-40B4-BE49-F238E27FC236}">
                <a16:creationId xmlns:a16="http://schemas.microsoft.com/office/drawing/2014/main" id="{9A17AF3D-DC99-B8FF-5DE4-F39E05641837}"/>
              </a:ext>
            </a:extLst>
          </p:cNvPr>
          <p:cNvSpPr txBox="1"/>
          <p:nvPr/>
        </p:nvSpPr>
        <p:spPr>
          <a:xfrm>
            <a:off x="374573" y="1338282"/>
            <a:ext cx="8306719" cy="523220"/>
          </a:xfrm>
          <a:prstGeom prst="rect">
            <a:avLst/>
          </a:prstGeom>
          <a:noFill/>
        </p:spPr>
        <p:txBody>
          <a:bodyPr wrap="square">
            <a:spAutoFit/>
          </a:bodyPr>
          <a:lstStyle/>
          <a:p>
            <a:pPr algn="ctr"/>
            <a:r>
              <a:rPr lang="en-US" sz="2800" b="1" dirty="0"/>
              <a:t>Depression and Risk of Suicide in MN vs Nationally </a:t>
            </a:r>
          </a:p>
        </p:txBody>
      </p:sp>
      <p:pic>
        <p:nvPicPr>
          <p:cNvPr id="8" name="Picture 7" descr="Chart, line chart&#10;&#10;Description automatically generated">
            <a:extLst>
              <a:ext uri="{FF2B5EF4-FFF2-40B4-BE49-F238E27FC236}">
                <a16:creationId xmlns:a16="http://schemas.microsoft.com/office/drawing/2014/main" id="{EF2F7912-354B-6684-B36C-58E801BF8569}"/>
              </a:ext>
            </a:extLst>
          </p:cNvPr>
          <p:cNvPicPr>
            <a:picLocks noChangeAspect="1"/>
          </p:cNvPicPr>
          <p:nvPr/>
        </p:nvPicPr>
        <p:blipFill>
          <a:blip r:embed="rId2"/>
          <a:stretch>
            <a:fillRect/>
          </a:stretch>
        </p:blipFill>
        <p:spPr>
          <a:xfrm>
            <a:off x="2013242" y="1807265"/>
            <a:ext cx="5398940" cy="3243469"/>
          </a:xfrm>
          <a:prstGeom prst="rect">
            <a:avLst/>
          </a:prstGeom>
        </p:spPr>
      </p:pic>
    </p:spTree>
    <p:extLst>
      <p:ext uri="{BB962C8B-B14F-4D97-AF65-F5344CB8AC3E}">
        <p14:creationId xmlns:p14="http://schemas.microsoft.com/office/powerpoint/2010/main" val="1581023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38A260-4BC9-7C4E-8795-6C8613271E8E}"/>
              </a:ext>
            </a:extLst>
          </p:cNvPr>
          <p:cNvSpPr txBox="1"/>
          <p:nvPr/>
        </p:nvSpPr>
        <p:spPr>
          <a:xfrm>
            <a:off x="446183" y="2102371"/>
            <a:ext cx="8251634" cy="3970318"/>
          </a:xfrm>
          <a:prstGeom prst="rect">
            <a:avLst/>
          </a:prstGeom>
          <a:noFill/>
        </p:spPr>
        <p:txBody>
          <a:bodyPr wrap="square" rtlCol="0">
            <a:spAutoFit/>
          </a:bodyPr>
          <a:lstStyle/>
          <a:p>
            <a:pPr marL="457200" indent="-457200">
              <a:buFont typeface="Arial" panose="020B0604020202020204" pitchFamily="34" charset="0"/>
              <a:buChar char="•"/>
            </a:pPr>
            <a:r>
              <a:rPr lang="en-US" dirty="0"/>
              <a:t>Remains underdiagnosed and inadequately treated or even untreated.</a:t>
            </a:r>
          </a:p>
          <a:p>
            <a:pPr marL="457200" indent="-457200">
              <a:buFont typeface="Arial" panose="020B0604020202020204" pitchFamily="34" charset="0"/>
              <a:buChar char="•"/>
            </a:pPr>
            <a:r>
              <a:rPr lang="en-US" dirty="0"/>
              <a:t>Older men, especially older AA and Hispanic Americans are at even greater risk of unrecognized depression.</a:t>
            </a:r>
          </a:p>
          <a:p>
            <a:pPr marL="457200" indent="-457200">
              <a:buFont typeface="Arial" panose="020B0604020202020204" pitchFamily="34" charset="0"/>
              <a:buChar char="•"/>
            </a:pPr>
            <a:r>
              <a:rPr lang="en-US" dirty="0"/>
              <a:t>Over 80% of mental health treatment for depressed older adults is delivered in the primary care setting.</a:t>
            </a:r>
          </a:p>
          <a:p>
            <a:pPr marL="457200" indent="-457200">
              <a:buFont typeface="Arial" panose="020B0604020202020204" pitchFamily="34" charset="0"/>
              <a:buChar char="•"/>
            </a:pPr>
            <a:r>
              <a:rPr lang="en-US" dirty="0"/>
              <a:t>Depression onset in post-MI patients was associated with fourfold increase in death</a:t>
            </a:r>
          </a:p>
          <a:p>
            <a:pPr marL="457200" indent="-457200">
              <a:buFont typeface="Arial" panose="020B0604020202020204" pitchFamily="34" charset="0"/>
              <a:buChar char="•"/>
            </a:pPr>
            <a:r>
              <a:rPr lang="en-US" dirty="0"/>
              <a:t>Depression onset after a stroke were 3.4 times more likely to have died over 20-year follow-up period.</a:t>
            </a:r>
          </a:p>
          <a:p>
            <a:pPr marL="457200" indent="-457200">
              <a:buFont typeface="Arial" panose="020B0604020202020204" pitchFamily="34" charset="0"/>
              <a:buChar char="•"/>
            </a:pPr>
            <a:r>
              <a:rPr lang="en-US" dirty="0"/>
              <a:t>Decrease in overall risk of death at five years, attributed to fewer cancer deaths, was seen in patients age 60 and older with major depression who were randomly assigned to an intervention to improve depression treatment (involving a care manager), compared to patients assigned to a control group (receiving usual care).</a:t>
            </a:r>
            <a:r>
              <a:rPr lang="en-US" b="1" dirty="0"/>
              <a:t>	 </a:t>
            </a:r>
          </a:p>
        </p:txBody>
      </p:sp>
      <p:sp>
        <p:nvSpPr>
          <p:cNvPr id="13" name="TextBox 12">
            <a:extLst>
              <a:ext uri="{FF2B5EF4-FFF2-40B4-BE49-F238E27FC236}">
                <a16:creationId xmlns:a16="http://schemas.microsoft.com/office/drawing/2014/main" id="{02182FA7-CF92-D57B-F843-88CE5FA940FC}"/>
              </a:ext>
            </a:extLst>
          </p:cNvPr>
          <p:cNvSpPr txBox="1"/>
          <p:nvPr/>
        </p:nvSpPr>
        <p:spPr>
          <a:xfrm>
            <a:off x="71610" y="1371333"/>
            <a:ext cx="9144000" cy="523220"/>
          </a:xfrm>
          <a:prstGeom prst="rect">
            <a:avLst/>
          </a:prstGeom>
          <a:noFill/>
        </p:spPr>
        <p:txBody>
          <a:bodyPr wrap="square">
            <a:spAutoFit/>
          </a:bodyPr>
          <a:lstStyle/>
          <a:p>
            <a:pPr algn="ctr"/>
            <a:r>
              <a:rPr lang="en-US" sz="2800" b="1" dirty="0"/>
              <a:t>Statistics in Older Adult Depression </a:t>
            </a:r>
          </a:p>
        </p:txBody>
      </p:sp>
    </p:spTree>
    <p:extLst>
      <p:ext uri="{BB962C8B-B14F-4D97-AF65-F5344CB8AC3E}">
        <p14:creationId xmlns:p14="http://schemas.microsoft.com/office/powerpoint/2010/main" val="1953944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38A260-4BC9-7C4E-8795-6C8613271E8E}"/>
              </a:ext>
            </a:extLst>
          </p:cNvPr>
          <p:cNvSpPr txBox="1"/>
          <p:nvPr/>
        </p:nvSpPr>
        <p:spPr>
          <a:xfrm>
            <a:off x="573212" y="1380446"/>
            <a:ext cx="8251634" cy="5201424"/>
          </a:xfrm>
          <a:prstGeom prst="rect">
            <a:avLst/>
          </a:prstGeom>
          <a:noFill/>
        </p:spPr>
        <p:txBody>
          <a:bodyPr wrap="square" rtlCol="0">
            <a:spAutoFit/>
          </a:bodyPr>
          <a:lstStyle/>
          <a:p>
            <a:pPr algn="ctr"/>
            <a:r>
              <a:rPr lang="en-US" sz="2800" b="1" dirty="0"/>
              <a:t>Statistics in Older Adult Depression </a:t>
            </a:r>
          </a:p>
          <a:p>
            <a:pPr algn="ctr"/>
            <a:endParaRPr lang="en-US" sz="1600" b="1" dirty="0"/>
          </a:p>
          <a:p>
            <a:pPr marL="285750" indent="-285750">
              <a:buFont typeface="Arial" panose="020B0604020202020204" pitchFamily="34" charset="0"/>
              <a:buChar char="•"/>
            </a:pPr>
            <a:r>
              <a:rPr lang="en-US" sz="1600" dirty="0"/>
              <a:t>The risk of all-cause dementia was greater in subjects with late–life depression than nondepressed controls (risk ratio 1.9). Specifically late life depression was associated with an increased risk of </a:t>
            </a:r>
            <a:r>
              <a:rPr lang="en-US" sz="1600" dirty="0" err="1"/>
              <a:t>Alzheimers</a:t>
            </a:r>
            <a:r>
              <a:rPr lang="en-US" sz="1600" dirty="0"/>
              <a:t> disease and vascular dementia. The elevated risk for all-cause dementia persisted in analyses that included only studies that adjusted for potential confounders (risk ratio 1.6) – 49,000 subjects who did not have dementia at baseline were followed for a median of five years (community-based, observational studies)</a:t>
            </a:r>
          </a:p>
          <a:p>
            <a:endParaRPr lang="en-US" sz="1600" dirty="0"/>
          </a:p>
          <a:p>
            <a:pPr marL="285750" indent="-285750">
              <a:buFont typeface="Arial" panose="020B0604020202020204" pitchFamily="34" charset="0"/>
              <a:buChar char="•"/>
            </a:pPr>
            <a:r>
              <a:rPr lang="en-US" sz="1600" dirty="0"/>
              <a:t>The risk of all-cause dementia was increased 70% in subjects who had late life depressive symptoms. Specifically, depression was associated with an increased risk of </a:t>
            </a:r>
            <a:r>
              <a:rPr lang="en-US" sz="1600" dirty="0" err="1"/>
              <a:t>Alzheimers</a:t>
            </a:r>
            <a:r>
              <a:rPr lang="en-US" sz="1600" dirty="0"/>
              <a:t> disease and vascular dementia - &gt;13,500 individuals who did not have dementia at baseline were followed over a six-year period (retrospective study of medical records)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What’s going on here? Late life depression may reflect a prodromal stage of dementia or may act as an independent risk factor for dementia. Additionally, dementia may give rise to episodes of depression.</a:t>
            </a:r>
          </a:p>
          <a:p>
            <a:endParaRPr lang="en-US" sz="1600" dirty="0"/>
          </a:p>
          <a:p>
            <a:pPr marL="285750" indent="-285750">
              <a:buFont typeface="Arial" panose="020B0604020202020204" pitchFamily="34" charset="0"/>
              <a:buChar char="•"/>
            </a:pPr>
            <a:r>
              <a:rPr lang="en-US" sz="1600" dirty="0"/>
              <a:t>Dementia syndrome of depression (previously termed “pseudodementia”): Antidepressant treatment can resolve the cognitive and mood symptoms in these patients</a:t>
            </a:r>
          </a:p>
        </p:txBody>
      </p:sp>
    </p:spTree>
    <p:extLst>
      <p:ext uri="{BB962C8B-B14F-4D97-AF65-F5344CB8AC3E}">
        <p14:creationId xmlns:p14="http://schemas.microsoft.com/office/powerpoint/2010/main" val="3695316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91EB4B1-4AE6-2C35-C1E6-EA4E74545BC6}"/>
              </a:ext>
            </a:extLst>
          </p:cNvPr>
          <p:cNvPicPr>
            <a:picLocks noChangeAspect="1"/>
          </p:cNvPicPr>
          <p:nvPr/>
        </p:nvPicPr>
        <p:blipFill>
          <a:blip r:embed="rId2"/>
          <a:stretch>
            <a:fillRect/>
          </a:stretch>
        </p:blipFill>
        <p:spPr>
          <a:xfrm>
            <a:off x="554181" y="1648691"/>
            <a:ext cx="8035637" cy="4962246"/>
          </a:xfrm>
          <a:prstGeom prst="rect">
            <a:avLst/>
          </a:prstGeom>
          <a:effectLst>
            <a:softEdge rad="150296"/>
          </a:effectLst>
        </p:spPr>
      </p:pic>
    </p:spTree>
    <p:extLst>
      <p:ext uri="{BB962C8B-B14F-4D97-AF65-F5344CB8AC3E}">
        <p14:creationId xmlns:p14="http://schemas.microsoft.com/office/powerpoint/2010/main" val="3795116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AF1E4A55-4A36-B5B0-5D34-EC6D1E438B03}"/>
              </a:ext>
            </a:extLst>
          </p:cNvPr>
          <p:cNvPicPr>
            <a:picLocks noChangeAspect="1"/>
          </p:cNvPicPr>
          <p:nvPr/>
        </p:nvPicPr>
        <p:blipFill>
          <a:blip r:embed="rId2"/>
          <a:stretch>
            <a:fillRect/>
          </a:stretch>
        </p:blipFill>
        <p:spPr>
          <a:xfrm>
            <a:off x="326143" y="1938507"/>
            <a:ext cx="8491714" cy="3904465"/>
          </a:xfrm>
          <a:prstGeom prst="rect">
            <a:avLst/>
          </a:prstGeom>
        </p:spPr>
      </p:pic>
    </p:spTree>
    <p:extLst>
      <p:ext uri="{BB962C8B-B14F-4D97-AF65-F5344CB8AC3E}">
        <p14:creationId xmlns:p14="http://schemas.microsoft.com/office/powerpoint/2010/main" val="425650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8C795F-1FBB-3E8F-E780-1F02D5B61846}"/>
              </a:ext>
            </a:extLst>
          </p:cNvPr>
          <p:cNvSpPr txBox="1"/>
          <p:nvPr/>
        </p:nvSpPr>
        <p:spPr>
          <a:xfrm>
            <a:off x="0" y="1476260"/>
            <a:ext cx="9143999" cy="5109091"/>
          </a:xfrm>
          <a:prstGeom prst="rect">
            <a:avLst/>
          </a:prstGeom>
          <a:noFill/>
        </p:spPr>
        <p:txBody>
          <a:bodyPr wrap="square" rtlCol="0">
            <a:spAutoFit/>
          </a:bodyPr>
          <a:lstStyle/>
          <a:p>
            <a:pPr algn="ctr"/>
            <a:r>
              <a:rPr lang="en-US" sz="2800" b="1" dirty="0"/>
              <a:t>Challenges in Diagnosing Depression in Older Adults</a:t>
            </a:r>
          </a:p>
          <a:p>
            <a:pPr algn="ctr"/>
            <a:endParaRPr lang="en-US" sz="1600" b="1" dirty="0"/>
          </a:p>
          <a:p>
            <a:pPr marL="742950" lvl="1" indent="-285750">
              <a:buFont typeface="Arial" panose="020B0604020202020204" pitchFamily="34" charset="0"/>
              <a:buChar char="•"/>
            </a:pPr>
            <a:r>
              <a:rPr lang="en-US" dirty="0"/>
              <a:t>Concurrent medical illness with overlapping symptoms of depression</a:t>
            </a:r>
          </a:p>
          <a:p>
            <a:pPr marL="742950" lvl="1" indent="-285750">
              <a:buFont typeface="Arial" panose="020B0604020202020204" pitchFamily="34" charset="0"/>
              <a:buChar char="•"/>
            </a:pPr>
            <a:r>
              <a:rPr lang="en-US" dirty="0"/>
              <a:t>Medication side effects overlapping depression symptoms</a:t>
            </a:r>
          </a:p>
          <a:p>
            <a:pPr marL="742950" lvl="1" indent="-285750">
              <a:buFont typeface="Arial" panose="020B0604020202020204" pitchFamily="34" charset="0"/>
              <a:buChar char="•"/>
            </a:pPr>
            <a:r>
              <a:rPr lang="en-US" dirty="0"/>
              <a:t>Impaired communication skills in older adults</a:t>
            </a:r>
          </a:p>
          <a:p>
            <a:pPr marL="742950" lvl="1" indent="-285750">
              <a:buFont typeface="Arial" panose="020B0604020202020204" pitchFamily="34" charset="0"/>
              <a:buChar char="•"/>
            </a:pPr>
            <a:r>
              <a:rPr lang="en-US" dirty="0"/>
              <a:t>Presentation with multiple somatic complaints</a:t>
            </a:r>
          </a:p>
          <a:p>
            <a:pPr marL="742950" lvl="1" indent="-285750">
              <a:buFont typeface="Arial" panose="020B0604020202020204" pitchFamily="34" charset="0"/>
              <a:buChar char="•"/>
            </a:pPr>
            <a:r>
              <a:rPr lang="en-US" dirty="0"/>
              <a:t>Lack of time in the clinical exam to evaluate psychological problems in patients with complex medical issues</a:t>
            </a:r>
          </a:p>
          <a:p>
            <a:pPr marL="742950" lvl="1" indent="-285750">
              <a:buFont typeface="Arial" panose="020B0604020202020204" pitchFamily="34" charset="0"/>
              <a:buChar char="•"/>
            </a:pPr>
            <a:r>
              <a:rPr lang="en-US" dirty="0"/>
              <a:t>Therapeutic nihilism regarding depression on the part of the patient, family or provider</a:t>
            </a:r>
          </a:p>
          <a:p>
            <a:pPr marL="742950" lvl="1" indent="-285750">
              <a:buFont typeface="Arial" panose="020B0604020202020204" pitchFamily="34" charset="0"/>
              <a:buChar char="•"/>
            </a:pPr>
            <a:r>
              <a:rPr lang="en-US" dirty="0"/>
              <a:t>Patient reluctance to acknowledge psychological distress due to perceived stigma of mental illness</a:t>
            </a:r>
          </a:p>
          <a:p>
            <a:pPr marL="742950" lvl="1" indent="-285750">
              <a:buFont typeface="Arial" panose="020B0604020202020204" pitchFamily="34" charset="0"/>
              <a:buChar char="•"/>
            </a:pPr>
            <a:r>
              <a:rPr lang="en-US" dirty="0"/>
              <a:t>A few helpful clues when depression should be considered</a:t>
            </a:r>
          </a:p>
          <a:p>
            <a:pPr marL="1200150" lvl="2" indent="-285750">
              <a:buFont typeface="Arial" panose="020B0604020202020204" pitchFamily="34" charset="0"/>
              <a:buChar char="•"/>
            </a:pPr>
            <a:r>
              <a:rPr lang="en-US" dirty="0"/>
              <a:t>Mood or somatic symptoms out of proportion to what is expected</a:t>
            </a:r>
          </a:p>
          <a:p>
            <a:pPr marL="1200150" lvl="2" indent="-285750">
              <a:buFont typeface="Arial" panose="020B0604020202020204" pitchFamily="34" charset="0"/>
              <a:buChar char="•"/>
            </a:pPr>
            <a:r>
              <a:rPr lang="en-US" dirty="0"/>
              <a:t>Poor response to standard medical treatment</a:t>
            </a:r>
          </a:p>
          <a:p>
            <a:pPr marL="1200150" lvl="2" indent="-285750">
              <a:buFont typeface="Arial" panose="020B0604020202020204" pitchFamily="34" charset="0"/>
              <a:buChar char="•"/>
            </a:pPr>
            <a:r>
              <a:rPr lang="en-US" dirty="0"/>
              <a:t>Poor motivation to participate in treatment</a:t>
            </a:r>
          </a:p>
          <a:p>
            <a:pPr marL="1200150" lvl="2" indent="-285750">
              <a:buFont typeface="Arial" panose="020B0604020202020204" pitchFamily="34" charset="0"/>
              <a:buChar char="•"/>
            </a:pPr>
            <a:r>
              <a:rPr lang="en-US" dirty="0"/>
              <a:t>Lack of engagement with care providers </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739042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8C795F-1FBB-3E8F-E780-1F02D5B61846}"/>
              </a:ext>
            </a:extLst>
          </p:cNvPr>
          <p:cNvSpPr txBox="1"/>
          <p:nvPr/>
        </p:nvSpPr>
        <p:spPr>
          <a:xfrm>
            <a:off x="501267" y="1476260"/>
            <a:ext cx="8141465" cy="523220"/>
          </a:xfrm>
          <a:prstGeom prst="rect">
            <a:avLst/>
          </a:prstGeom>
          <a:noFill/>
        </p:spPr>
        <p:txBody>
          <a:bodyPr wrap="square" rtlCol="0">
            <a:spAutoFit/>
          </a:bodyPr>
          <a:lstStyle/>
          <a:p>
            <a:pPr algn="ctr"/>
            <a:r>
              <a:rPr lang="en-US" sz="2800" b="1" dirty="0"/>
              <a:t>Preferred Depression Screening Tool</a:t>
            </a:r>
          </a:p>
        </p:txBody>
      </p:sp>
      <p:pic>
        <p:nvPicPr>
          <p:cNvPr id="3" name="Picture 2" descr="Table&#10;&#10;Description automatically generated">
            <a:extLst>
              <a:ext uri="{FF2B5EF4-FFF2-40B4-BE49-F238E27FC236}">
                <a16:creationId xmlns:a16="http://schemas.microsoft.com/office/drawing/2014/main" id="{F99C514B-D6EA-1439-4BC4-D3B7EC67CE3F}"/>
              </a:ext>
            </a:extLst>
          </p:cNvPr>
          <p:cNvPicPr>
            <a:picLocks noChangeAspect="1"/>
          </p:cNvPicPr>
          <p:nvPr/>
        </p:nvPicPr>
        <p:blipFill>
          <a:blip r:embed="rId2"/>
          <a:stretch>
            <a:fillRect/>
          </a:stretch>
        </p:blipFill>
        <p:spPr>
          <a:xfrm>
            <a:off x="248271" y="3784047"/>
            <a:ext cx="8895729" cy="2077049"/>
          </a:xfrm>
          <a:prstGeom prst="rect">
            <a:avLst/>
          </a:prstGeom>
        </p:spPr>
      </p:pic>
      <p:sp>
        <p:nvSpPr>
          <p:cNvPr id="4" name="TextBox 3">
            <a:extLst>
              <a:ext uri="{FF2B5EF4-FFF2-40B4-BE49-F238E27FC236}">
                <a16:creationId xmlns:a16="http://schemas.microsoft.com/office/drawing/2014/main" id="{C4F95029-46E4-F097-8474-0B8EB8188791}"/>
              </a:ext>
            </a:extLst>
          </p:cNvPr>
          <p:cNvSpPr txBox="1"/>
          <p:nvPr/>
        </p:nvSpPr>
        <p:spPr>
          <a:xfrm>
            <a:off x="345989" y="2088292"/>
            <a:ext cx="8526162" cy="1477328"/>
          </a:xfrm>
          <a:prstGeom prst="rect">
            <a:avLst/>
          </a:prstGeom>
          <a:noFill/>
        </p:spPr>
        <p:txBody>
          <a:bodyPr wrap="square" rtlCol="0">
            <a:spAutoFit/>
          </a:bodyPr>
          <a:lstStyle/>
          <a:p>
            <a:pPr marL="285750" indent="-285750">
              <a:buFont typeface="Arial" panose="020B0604020202020204" pitchFamily="34" charset="0"/>
              <a:buChar char="•"/>
            </a:pPr>
            <a:r>
              <a:rPr lang="en-US" dirty="0"/>
              <a:t>Screening tools should not be the </a:t>
            </a:r>
            <a:r>
              <a:rPr lang="en-US" u="sng" dirty="0"/>
              <a:t>sole</a:t>
            </a:r>
            <a:r>
              <a:rPr lang="en-US" dirty="0"/>
              <a:t> basis for diagnosing depression</a:t>
            </a:r>
          </a:p>
          <a:p>
            <a:pPr marL="285750" indent="-285750">
              <a:buFont typeface="Arial" panose="020B0604020202020204" pitchFamily="34" charset="0"/>
              <a:buChar char="•"/>
            </a:pPr>
            <a:r>
              <a:rPr lang="en-US" dirty="0"/>
              <a:t>Sensitivity should be maximized when choosing a screening tool for depression so that cases are not missed</a:t>
            </a:r>
          </a:p>
          <a:p>
            <a:pPr marL="285750" indent="-285750">
              <a:buFont typeface="Arial" panose="020B0604020202020204" pitchFamily="34" charset="0"/>
              <a:buChar char="•"/>
            </a:pPr>
            <a:r>
              <a:rPr lang="en-US" dirty="0"/>
              <a:t>When screening positive, a clinical diagnostic interview is necessary to determine if criteria for major depression are met</a:t>
            </a:r>
          </a:p>
        </p:txBody>
      </p:sp>
      <p:sp>
        <p:nvSpPr>
          <p:cNvPr id="9" name="TextBox 8">
            <a:extLst>
              <a:ext uri="{FF2B5EF4-FFF2-40B4-BE49-F238E27FC236}">
                <a16:creationId xmlns:a16="http://schemas.microsoft.com/office/drawing/2014/main" id="{37056010-69F9-DFFF-2B5F-4A1C95E20AF8}"/>
              </a:ext>
            </a:extLst>
          </p:cNvPr>
          <p:cNvSpPr txBox="1"/>
          <p:nvPr/>
        </p:nvSpPr>
        <p:spPr>
          <a:xfrm>
            <a:off x="99992" y="6079524"/>
            <a:ext cx="8895728" cy="584775"/>
          </a:xfrm>
          <a:prstGeom prst="rect">
            <a:avLst/>
          </a:prstGeom>
          <a:noFill/>
        </p:spPr>
        <p:txBody>
          <a:bodyPr wrap="square" rtlCol="0">
            <a:spAutoFit/>
          </a:bodyPr>
          <a:lstStyle/>
          <a:p>
            <a:pPr algn="ctr"/>
            <a:r>
              <a:rPr lang="en-US" sz="1600" i="1" dirty="0"/>
              <a:t>Patient Health Questionnaire 2 (PHQ-2) evaluated in US sample of over 8000 noninstitutionalized adults (age 65+) and was found to have sensitivity 100% and sensitivity 77%!!</a:t>
            </a:r>
          </a:p>
        </p:txBody>
      </p:sp>
    </p:spTree>
    <p:extLst>
      <p:ext uri="{BB962C8B-B14F-4D97-AF65-F5344CB8AC3E}">
        <p14:creationId xmlns:p14="http://schemas.microsoft.com/office/powerpoint/2010/main" val="3742180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38A260-4BC9-7C4E-8795-6C8613271E8E}"/>
              </a:ext>
            </a:extLst>
          </p:cNvPr>
          <p:cNvSpPr txBox="1"/>
          <p:nvPr/>
        </p:nvSpPr>
        <p:spPr>
          <a:xfrm>
            <a:off x="517793" y="1740665"/>
            <a:ext cx="8251634" cy="1077218"/>
          </a:xfrm>
          <a:prstGeom prst="rect">
            <a:avLst/>
          </a:prstGeom>
          <a:noFill/>
        </p:spPr>
        <p:txBody>
          <a:bodyPr wrap="square" rtlCol="0">
            <a:spAutoFit/>
          </a:bodyPr>
          <a:lstStyle/>
          <a:p>
            <a:r>
              <a:rPr lang="en-US" sz="2800" b="1" dirty="0"/>
              <a:t>Relevant Disclosures:</a:t>
            </a:r>
          </a:p>
          <a:p>
            <a:endParaRPr lang="en-US" b="1" dirty="0"/>
          </a:p>
          <a:p>
            <a:pPr marL="285750" indent="-285750">
              <a:buFont typeface="Arial" panose="020B0604020202020204" pitchFamily="34" charset="0"/>
              <a:buChar char="•"/>
            </a:pPr>
            <a:r>
              <a:rPr lang="en-US" dirty="0"/>
              <a:t>I have nothing to disclose</a:t>
            </a:r>
          </a:p>
        </p:txBody>
      </p:sp>
    </p:spTree>
    <p:extLst>
      <p:ext uri="{BB962C8B-B14F-4D97-AF65-F5344CB8AC3E}">
        <p14:creationId xmlns:p14="http://schemas.microsoft.com/office/powerpoint/2010/main" val="3320111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93072869-FE7F-D075-32D1-A66ECB630FFA}"/>
              </a:ext>
            </a:extLst>
          </p:cNvPr>
          <p:cNvPicPr>
            <a:picLocks noChangeAspect="1"/>
          </p:cNvPicPr>
          <p:nvPr/>
        </p:nvPicPr>
        <p:blipFill>
          <a:blip r:embed="rId2"/>
          <a:stretch>
            <a:fillRect/>
          </a:stretch>
        </p:blipFill>
        <p:spPr>
          <a:xfrm>
            <a:off x="160637" y="1569418"/>
            <a:ext cx="4756823" cy="4944680"/>
          </a:xfrm>
          <a:prstGeom prst="rect">
            <a:avLst/>
          </a:prstGeom>
        </p:spPr>
      </p:pic>
      <p:pic>
        <p:nvPicPr>
          <p:cNvPr id="3" name="Picture 2" descr="Table&#10;&#10;Description automatically generated">
            <a:extLst>
              <a:ext uri="{FF2B5EF4-FFF2-40B4-BE49-F238E27FC236}">
                <a16:creationId xmlns:a16="http://schemas.microsoft.com/office/drawing/2014/main" id="{B9F69540-AE1E-3424-F3D2-5AE6256E3573}"/>
              </a:ext>
            </a:extLst>
          </p:cNvPr>
          <p:cNvPicPr>
            <a:picLocks noChangeAspect="1"/>
          </p:cNvPicPr>
          <p:nvPr/>
        </p:nvPicPr>
        <p:blipFill>
          <a:blip r:embed="rId3"/>
          <a:stretch>
            <a:fillRect/>
          </a:stretch>
        </p:blipFill>
        <p:spPr>
          <a:xfrm>
            <a:off x="4843849" y="5844979"/>
            <a:ext cx="4139514" cy="792564"/>
          </a:xfrm>
          <a:prstGeom prst="rect">
            <a:avLst/>
          </a:prstGeom>
        </p:spPr>
      </p:pic>
      <p:sp>
        <p:nvSpPr>
          <p:cNvPr id="5" name="TextBox 4">
            <a:extLst>
              <a:ext uri="{FF2B5EF4-FFF2-40B4-BE49-F238E27FC236}">
                <a16:creationId xmlns:a16="http://schemas.microsoft.com/office/drawing/2014/main" id="{98A795DA-50C8-06C4-FBCC-2415548F5128}"/>
              </a:ext>
            </a:extLst>
          </p:cNvPr>
          <p:cNvSpPr txBox="1"/>
          <p:nvPr/>
        </p:nvSpPr>
        <p:spPr>
          <a:xfrm>
            <a:off x="5278130" y="1828716"/>
            <a:ext cx="3666368" cy="2739211"/>
          </a:xfrm>
          <a:prstGeom prst="rect">
            <a:avLst/>
          </a:prstGeom>
          <a:noFill/>
        </p:spPr>
        <p:txBody>
          <a:bodyPr wrap="square" rtlCol="0">
            <a:spAutoFit/>
          </a:bodyPr>
          <a:lstStyle/>
          <a:p>
            <a:endParaRPr lang="en-US" dirty="0"/>
          </a:p>
          <a:p>
            <a:endParaRPr lang="en-US" dirty="0"/>
          </a:p>
          <a:p>
            <a:pPr algn="ctr"/>
            <a:r>
              <a:rPr lang="en-US" sz="1600" b="1" i="1" dirty="0"/>
              <a:t>Patient Health Questionnaire - 2</a:t>
            </a:r>
          </a:p>
          <a:p>
            <a:pPr algn="ctr"/>
            <a:r>
              <a:rPr lang="en-US" sz="1600" b="1" i="1" dirty="0"/>
              <a:t>(PHQ-2</a:t>
            </a:r>
            <a:r>
              <a:rPr lang="en-US" sz="1600" b="1" dirty="0"/>
              <a:t>)</a:t>
            </a:r>
          </a:p>
          <a:p>
            <a:endParaRPr lang="en-US" dirty="0"/>
          </a:p>
          <a:p>
            <a:endParaRPr lang="en-US" dirty="0"/>
          </a:p>
          <a:p>
            <a:endParaRPr lang="en-US" dirty="0"/>
          </a:p>
          <a:p>
            <a:pPr algn="ctr"/>
            <a:endParaRPr lang="en-US" dirty="0"/>
          </a:p>
          <a:p>
            <a:pPr algn="ctr"/>
            <a:r>
              <a:rPr lang="en-US" sz="1600" b="1" i="1" dirty="0"/>
              <a:t>Patient Health Questionnaire - 9                  (PHQ-9)</a:t>
            </a:r>
          </a:p>
        </p:txBody>
      </p:sp>
      <p:cxnSp>
        <p:nvCxnSpPr>
          <p:cNvPr id="6" name="Straight Arrow Connector 5">
            <a:extLst>
              <a:ext uri="{FF2B5EF4-FFF2-40B4-BE49-F238E27FC236}">
                <a16:creationId xmlns:a16="http://schemas.microsoft.com/office/drawing/2014/main" id="{653F0D30-2B2D-6DD2-D8A9-ABCC1AFA39A0}"/>
              </a:ext>
            </a:extLst>
          </p:cNvPr>
          <p:cNvCxnSpPr>
            <a:cxnSpLocks/>
          </p:cNvCxnSpPr>
          <p:nvPr/>
        </p:nvCxnSpPr>
        <p:spPr>
          <a:xfrm>
            <a:off x="4917460" y="2355273"/>
            <a:ext cx="721340" cy="1282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4CBF957F-5EFF-1894-058C-0097C2B569BF}"/>
              </a:ext>
            </a:extLst>
          </p:cNvPr>
          <p:cNvCxnSpPr>
            <a:cxnSpLocks/>
          </p:cNvCxnSpPr>
          <p:nvPr/>
        </p:nvCxnSpPr>
        <p:spPr>
          <a:xfrm flipV="1">
            <a:off x="4843849" y="2611838"/>
            <a:ext cx="794951" cy="1313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Right Brace 8">
            <a:extLst>
              <a:ext uri="{FF2B5EF4-FFF2-40B4-BE49-F238E27FC236}">
                <a16:creationId xmlns:a16="http://schemas.microsoft.com/office/drawing/2014/main" id="{E8834E3E-4FE1-24B8-2E23-156F2815810D}"/>
              </a:ext>
            </a:extLst>
          </p:cNvPr>
          <p:cNvSpPr/>
          <p:nvPr/>
        </p:nvSpPr>
        <p:spPr>
          <a:xfrm>
            <a:off x="4917460" y="2216727"/>
            <a:ext cx="721340" cy="360721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20388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8C795F-1FBB-3E8F-E780-1F02D5B61846}"/>
              </a:ext>
            </a:extLst>
          </p:cNvPr>
          <p:cNvSpPr txBox="1"/>
          <p:nvPr/>
        </p:nvSpPr>
        <p:spPr>
          <a:xfrm>
            <a:off x="501267" y="1352693"/>
            <a:ext cx="8141465" cy="523220"/>
          </a:xfrm>
          <a:prstGeom prst="rect">
            <a:avLst/>
          </a:prstGeom>
          <a:noFill/>
        </p:spPr>
        <p:txBody>
          <a:bodyPr wrap="square" rtlCol="0">
            <a:spAutoFit/>
          </a:bodyPr>
          <a:lstStyle/>
          <a:p>
            <a:pPr algn="ctr"/>
            <a:r>
              <a:rPr lang="en-US" sz="2800" b="1" dirty="0"/>
              <a:t>Depression Treatment</a:t>
            </a:r>
          </a:p>
        </p:txBody>
      </p:sp>
      <p:sp>
        <p:nvSpPr>
          <p:cNvPr id="3" name="TextBox 2">
            <a:extLst>
              <a:ext uri="{FF2B5EF4-FFF2-40B4-BE49-F238E27FC236}">
                <a16:creationId xmlns:a16="http://schemas.microsoft.com/office/drawing/2014/main" id="{5C168238-A193-0047-99A3-FE5959055A69}"/>
              </a:ext>
            </a:extLst>
          </p:cNvPr>
          <p:cNvSpPr txBox="1"/>
          <p:nvPr/>
        </p:nvSpPr>
        <p:spPr>
          <a:xfrm>
            <a:off x="2916054" y="1845592"/>
            <a:ext cx="5938827" cy="5078313"/>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Physical Movement/Exercise: 30-minutes per day, most days of the week</a:t>
            </a:r>
          </a:p>
          <a:p>
            <a:pPr marL="285750" indent="-285750">
              <a:buFont typeface="Arial" panose="020B0604020202020204" pitchFamily="34" charset="0"/>
              <a:buChar char="•"/>
            </a:pPr>
            <a:r>
              <a:rPr lang="en-US" dirty="0"/>
              <a:t>Proper nutrition: vary diet with lean meats, fish, fruits, vegetables and whole grains</a:t>
            </a:r>
          </a:p>
          <a:p>
            <a:pPr marL="285750" indent="-285750">
              <a:buFont typeface="Arial" panose="020B0604020202020204" pitchFamily="34" charset="0"/>
              <a:buChar char="•"/>
            </a:pPr>
            <a:r>
              <a:rPr lang="en-US" dirty="0"/>
              <a:t>Avoid alcohol and illicit drugs</a:t>
            </a:r>
          </a:p>
          <a:p>
            <a:pPr marL="285750" indent="-285750">
              <a:buFont typeface="Arial" panose="020B0604020202020204" pitchFamily="34" charset="0"/>
              <a:buChar char="•"/>
            </a:pPr>
            <a:r>
              <a:rPr lang="en-US" dirty="0"/>
              <a:t>Minimize (avoidable) stressors</a:t>
            </a:r>
          </a:p>
          <a:p>
            <a:pPr marL="285750" indent="-285750">
              <a:buFont typeface="Arial" panose="020B0604020202020204" pitchFamily="34" charset="0"/>
              <a:buChar char="•"/>
            </a:pPr>
            <a:r>
              <a:rPr lang="en-US" dirty="0"/>
              <a:t>Family &amp; social support</a:t>
            </a:r>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r>
              <a:rPr lang="en-US" dirty="0"/>
              <a:t>Pharmacotherapy (SSRIs are first-line)</a:t>
            </a:r>
          </a:p>
          <a:p>
            <a:pPr marL="285750" indent="-285750">
              <a:buFont typeface="Arial" panose="020B0604020202020204" pitchFamily="34" charset="0"/>
              <a:buChar char="•"/>
            </a:pPr>
            <a:r>
              <a:rPr lang="en-US" dirty="0"/>
              <a:t>Psychotherapy (Cognitive-behavioral therapy (CBT), interpersonal psychotherapy, and problem-solving therapy (PEARLS approach) – delivered over a period to 2-4 months can be effective for older adults.</a:t>
            </a:r>
          </a:p>
          <a:p>
            <a:pPr marL="285750" indent="-285750">
              <a:buFont typeface="Arial" panose="020B0604020202020204" pitchFamily="34" charset="0"/>
              <a:buChar char="•"/>
            </a:pPr>
            <a:r>
              <a:rPr lang="en-US" dirty="0"/>
              <a:t>Electroconvulsive therapy (severe and life-threatening, refractory/intolerant to medication(s), does cause transient memory loss)</a:t>
            </a:r>
          </a:p>
        </p:txBody>
      </p:sp>
      <p:pic>
        <p:nvPicPr>
          <p:cNvPr id="5" name="Picture 4" descr="A picture containing icon&#10;&#10;Description automatically generated">
            <a:extLst>
              <a:ext uri="{FF2B5EF4-FFF2-40B4-BE49-F238E27FC236}">
                <a16:creationId xmlns:a16="http://schemas.microsoft.com/office/drawing/2014/main" id="{51D13F47-9358-DDCA-6A85-49178BFD31BA}"/>
              </a:ext>
            </a:extLst>
          </p:cNvPr>
          <p:cNvPicPr>
            <a:picLocks noChangeAspect="1"/>
          </p:cNvPicPr>
          <p:nvPr/>
        </p:nvPicPr>
        <p:blipFill rotWithShape="1">
          <a:blip r:embed="rId2"/>
          <a:srcRect l="49475" t="16349" b="16271"/>
          <a:stretch/>
        </p:blipFill>
        <p:spPr>
          <a:xfrm>
            <a:off x="298048" y="4665040"/>
            <a:ext cx="2618006" cy="2031325"/>
          </a:xfrm>
          <a:prstGeom prst="rect">
            <a:avLst/>
          </a:prstGeom>
        </p:spPr>
      </p:pic>
      <p:pic>
        <p:nvPicPr>
          <p:cNvPr id="6" name="Picture 5" descr="Diagram&#10;&#10;Description automatically generated">
            <a:extLst>
              <a:ext uri="{FF2B5EF4-FFF2-40B4-BE49-F238E27FC236}">
                <a16:creationId xmlns:a16="http://schemas.microsoft.com/office/drawing/2014/main" id="{4FB62E9E-A13A-2ECF-BBAC-544929B2CDD2}"/>
              </a:ext>
            </a:extLst>
          </p:cNvPr>
          <p:cNvPicPr>
            <a:picLocks noChangeAspect="1"/>
          </p:cNvPicPr>
          <p:nvPr/>
        </p:nvPicPr>
        <p:blipFill rotWithShape="1">
          <a:blip r:embed="rId3"/>
          <a:srcRect l="59591" t="9899"/>
          <a:stretch/>
        </p:blipFill>
        <p:spPr>
          <a:xfrm>
            <a:off x="618913" y="2097457"/>
            <a:ext cx="1976275" cy="2346039"/>
          </a:xfrm>
          <a:prstGeom prst="rect">
            <a:avLst/>
          </a:prstGeom>
          <a:effectLst>
            <a:softEdge rad="82833"/>
          </a:effectLst>
        </p:spPr>
      </p:pic>
    </p:spTree>
    <p:extLst>
      <p:ext uri="{BB962C8B-B14F-4D97-AF65-F5344CB8AC3E}">
        <p14:creationId xmlns:p14="http://schemas.microsoft.com/office/powerpoint/2010/main" val="434698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C20222-9722-95FB-86C6-30900B05B660}"/>
              </a:ext>
            </a:extLst>
          </p:cNvPr>
          <p:cNvSpPr txBox="1"/>
          <p:nvPr/>
        </p:nvSpPr>
        <p:spPr>
          <a:xfrm>
            <a:off x="531980" y="1348800"/>
            <a:ext cx="8306719" cy="5509200"/>
          </a:xfrm>
          <a:prstGeom prst="rect">
            <a:avLst/>
          </a:prstGeom>
          <a:noFill/>
        </p:spPr>
        <p:txBody>
          <a:bodyPr wrap="square" rtlCol="0">
            <a:spAutoFit/>
          </a:bodyPr>
          <a:lstStyle/>
          <a:p>
            <a:pPr algn="ctr"/>
            <a:r>
              <a:rPr lang="en-US" sz="2800" b="1" dirty="0"/>
              <a:t>Problem Solving Therapy</a:t>
            </a:r>
          </a:p>
          <a:p>
            <a:endParaRPr lang="en-US" dirty="0"/>
          </a:p>
          <a:p>
            <a:pPr>
              <a:buFont typeface="Arial" panose="020B0604020202020204" pitchFamily="34" charset="0"/>
              <a:buChar char="•"/>
            </a:pPr>
            <a:r>
              <a:rPr lang="en-US" sz="1800" dirty="0">
                <a:solidFill>
                  <a:srgbClr val="212121"/>
                </a:solidFill>
                <a:effectLst/>
                <a:latin typeface="NotoSans"/>
              </a:rPr>
              <a:t> A 12-week trial compared problem-solving therapy with supportive therapy in 221 nondemented patients with major depression and executive dysfunction (difficulty with goal setting and planning, and with initiating and sequencing behavior). Executive dysfunction is associated with poor response to antidepressants. Remission of depression occurred in more patients who received problem-solving therapy compared with controls (46 versus 28 percent). In addition, improvement of disability (self-care, communicating, and psychosocial functioning) was greater with problem- solving therapy, and the advantage was retained at the 24-week follow-up after the end of treatment. </a:t>
            </a:r>
          </a:p>
          <a:p>
            <a:endParaRPr lang="en-US" dirty="0"/>
          </a:p>
          <a:p>
            <a:pPr>
              <a:buFont typeface="Arial" panose="020B0604020202020204" pitchFamily="34" charset="0"/>
              <a:buChar char="•"/>
            </a:pPr>
            <a:r>
              <a:rPr lang="en-US" sz="1800" dirty="0">
                <a:solidFill>
                  <a:srgbClr val="212121"/>
                </a:solidFill>
                <a:effectLst/>
                <a:latin typeface="LucidaGrande" panose="020B0600040502020204" pitchFamily="34" charset="0"/>
              </a:rPr>
              <a:t> </a:t>
            </a:r>
            <a:r>
              <a:rPr lang="en-US" sz="1800" dirty="0">
                <a:solidFill>
                  <a:srgbClr val="212121"/>
                </a:solidFill>
                <a:effectLst/>
                <a:latin typeface="NotoSans"/>
              </a:rPr>
              <a:t>Another 12-week trial compared problem-solving therapy with supportive therapy in 74 patients with major depression and cognitive impairment ranging from mild deficits to moderate dementia. Both interventions were administered weekly in the home. Remission of depression was greater with problem-solving therapy than supportive therapy (38 versus 14 percent). In addition, reduction of disability was greater with problem-solving therapy. </a:t>
            </a:r>
            <a:endParaRPr lang="en-US" dirty="0">
              <a:effectLst/>
            </a:endParaRPr>
          </a:p>
          <a:p>
            <a:endParaRPr lang="en-US" dirty="0"/>
          </a:p>
        </p:txBody>
      </p:sp>
    </p:spTree>
    <p:extLst>
      <p:ext uri="{BB962C8B-B14F-4D97-AF65-F5344CB8AC3E}">
        <p14:creationId xmlns:p14="http://schemas.microsoft.com/office/powerpoint/2010/main" val="3262532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E128C8-7738-D41D-19C9-5A0CD8DB53A0}"/>
              </a:ext>
            </a:extLst>
          </p:cNvPr>
          <p:cNvSpPr txBox="1"/>
          <p:nvPr/>
        </p:nvSpPr>
        <p:spPr>
          <a:xfrm>
            <a:off x="481914" y="1495168"/>
            <a:ext cx="8291383" cy="523220"/>
          </a:xfrm>
          <a:prstGeom prst="rect">
            <a:avLst/>
          </a:prstGeom>
          <a:noFill/>
        </p:spPr>
        <p:txBody>
          <a:bodyPr wrap="square" rtlCol="0">
            <a:spAutoFit/>
          </a:bodyPr>
          <a:lstStyle/>
          <a:p>
            <a:pPr algn="ctr"/>
            <a:r>
              <a:rPr lang="en-US" sz="2800" b="1" dirty="0"/>
              <a:t>Importance of Educating Older Adults on Depression</a:t>
            </a:r>
          </a:p>
        </p:txBody>
      </p:sp>
      <p:pic>
        <p:nvPicPr>
          <p:cNvPr id="5" name="Picture 4" descr="Graphical user interface, text, application, email&#10;&#10;Description automatically generated">
            <a:extLst>
              <a:ext uri="{FF2B5EF4-FFF2-40B4-BE49-F238E27FC236}">
                <a16:creationId xmlns:a16="http://schemas.microsoft.com/office/drawing/2014/main" id="{02AD15F6-ABF4-4481-F6AD-99915B6B3CE1}"/>
              </a:ext>
            </a:extLst>
          </p:cNvPr>
          <p:cNvPicPr>
            <a:picLocks noChangeAspect="1"/>
          </p:cNvPicPr>
          <p:nvPr/>
        </p:nvPicPr>
        <p:blipFill>
          <a:blip r:embed="rId2"/>
          <a:stretch>
            <a:fillRect/>
          </a:stretch>
        </p:blipFill>
        <p:spPr>
          <a:xfrm>
            <a:off x="2050471" y="2192502"/>
            <a:ext cx="5481143" cy="4365009"/>
          </a:xfrm>
          <a:prstGeom prst="rect">
            <a:avLst/>
          </a:prstGeom>
        </p:spPr>
      </p:pic>
    </p:spTree>
    <p:extLst>
      <p:ext uri="{BB962C8B-B14F-4D97-AF65-F5344CB8AC3E}">
        <p14:creationId xmlns:p14="http://schemas.microsoft.com/office/powerpoint/2010/main" val="506396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E23196-2C0C-83DA-9DB3-47F9EB796AA9}"/>
              </a:ext>
            </a:extLst>
          </p:cNvPr>
          <p:cNvSpPr txBox="1"/>
          <p:nvPr/>
        </p:nvSpPr>
        <p:spPr>
          <a:xfrm>
            <a:off x="501268" y="1366897"/>
            <a:ext cx="8460954" cy="2739211"/>
          </a:xfrm>
          <a:prstGeom prst="rect">
            <a:avLst/>
          </a:prstGeom>
          <a:noFill/>
        </p:spPr>
        <p:txBody>
          <a:bodyPr wrap="square" rtlCol="0">
            <a:spAutoFit/>
          </a:bodyPr>
          <a:lstStyle/>
          <a:p>
            <a:pPr algn="ctr"/>
            <a:r>
              <a:rPr lang="en-US" sz="2800" b="1" dirty="0"/>
              <a:t>Importance of Educating Older Adults on Depression</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Once your depression is properly treated, you can regain your quality of life and even cognitive abilities you might have lost</a:t>
            </a:r>
          </a:p>
          <a:p>
            <a:pPr marL="742950" lvl="1" indent="-285750">
              <a:buFont typeface="Arial" panose="020B0604020202020204" pitchFamily="34" charset="0"/>
              <a:buChar char="•"/>
            </a:pPr>
            <a:r>
              <a:rPr lang="en-US" dirty="0"/>
              <a:t>Seeking treatment is not a sign of weakness or failure</a:t>
            </a:r>
          </a:p>
          <a:p>
            <a:pPr marL="742950" lvl="1" indent="-285750">
              <a:buFont typeface="Arial" panose="020B0604020202020204" pitchFamily="34" charset="0"/>
              <a:buChar char="•"/>
            </a:pPr>
            <a:r>
              <a:rPr lang="en-US" dirty="0"/>
              <a:t>Understand that depression is not a choice</a:t>
            </a:r>
          </a:p>
          <a:p>
            <a:pPr marL="742950" lvl="1" indent="-285750">
              <a:buFont typeface="Arial" panose="020B0604020202020204" pitchFamily="34" charset="0"/>
              <a:buChar char="•"/>
            </a:pPr>
            <a:r>
              <a:rPr lang="en-US" dirty="0"/>
              <a:t>Depression is not something that you can control</a:t>
            </a:r>
          </a:p>
          <a:p>
            <a:pPr marL="742950" lvl="1" indent="-285750">
              <a:buFont typeface="Arial" panose="020B0604020202020204" pitchFamily="34" charset="0"/>
              <a:buChar char="•"/>
            </a:pPr>
            <a:r>
              <a:rPr lang="en-US" dirty="0"/>
              <a:t>Just like you treat diabetes and hypertension, depression requires intervention</a:t>
            </a:r>
          </a:p>
          <a:p>
            <a:pPr marL="742950" lvl="1" indent="-285750">
              <a:buFont typeface="Arial" panose="020B0604020202020204" pitchFamily="34" charset="0"/>
              <a:buChar char="•"/>
            </a:pPr>
            <a:endParaRPr lang="en-US" dirty="0"/>
          </a:p>
        </p:txBody>
      </p:sp>
      <p:pic>
        <p:nvPicPr>
          <p:cNvPr id="5" name="Picture 4" descr="A person sitting in a chair&#10;&#10;Description automatically generated with low confidence">
            <a:extLst>
              <a:ext uri="{FF2B5EF4-FFF2-40B4-BE49-F238E27FC236}">
                <a16:creationId xmlns:a16="http://schemas.microsoft.com/office/drawing/2014/main" id="{AF575781-9C3B-21A3-321E-DDEFB45EEDE6}"/>
              </a:ext>
            </a:extLst>
          </p:cNvPr>
          <p:cNvPicPr>
            <a:picLocks noChangeAspect="1"/>
          </p:cNvPicPr>
          <p:nvPr/>
        </p:nvPicPr>
        <p:blipFill rotWithShape="1">
          <a:blip r:embed="rId2"/>
          <a:srcRect t="-3091" b="6521"/>
          <a:stretch/>
        </p:blipFill>
        <p:spPr>
          <a:xfrm>
            <a:off x="2536022" y="4191081"/>
            <a:ext cx="6426200" cy="2600043"/>
          </a:xfrm>
          <a:prstGeom prst="rect">
            <a:avLst/>
          </a:prstGeom>
          <a:effectLst>
            <a:softEdge rad="78864"/>
          </a:effectLst>
        </p:spPr>
      </p:pic>
    </p:spTree>
    <p:extLst>
      <p:ext uri="{BB962C8B-B14F-4D97-AF65-F5344CB8AC3E}">
        <p14:creationId xmlns:p14="http://schemas.microsoft.com/office/powerpoint/2010/main" val="768000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CF002D-7C6D-7311-C01C-E2D5314279F3}"/>
              </a:ext>
            </a:extLst>
          </p:cNvPr>
          <p:cNvSpPr txBox="1"/>
          <p:nvPr/>
        </p:nvSpPr>
        <p:spPr>
          <a:xfrm>
            <a:off x="96981" y="1997839"/>
            <a:ext cx="8804563" cy="1754326"/>
          </a:xfrm>
          <a:prstGeom prst="rect">
            <a:avLst/>
          </a:prstGeom>
          <a:noFill/>
        </p:spPr>
        <p:txBody>
          <a:bodyPr wrap="square">
            <a:spAutoFit/>
          </a:bodyPr>
          <a:lstStyle/>
          <a:p>
            <a:pPr marL="742950" lvl="1" indent="-285750">
              <a:buFont typeface="Arial" panose="020B0604020202020204" pitchFamily="34" charset="0"/>
              <a:buChar char="•"/>
            </a:pPr>
            <a:r>
              <a:rPr lang="en-US" dirty="0"/>
              <a:t>It’s ok to not be ok (normalize this)</a:t>
            </a:r>
          </a:p>
          <a:p>
            <a:pPr marL="742950" lvl="1" indent="-285750">
              <a:buFont typeface="Arial" panose="020B0604020202020204" pitchFamily="34" charset="0"/>
              <a:buChar char="•"/>
            </a:pPr>
            <a:r>
              <a:rPr lang="en-US" dirty="0"/>
              <a:t>Important to let your family, friends and health-care provider know right away if your experiencing depression symptoms</a:t>
            </a:r>
          </a:p>
          <a:p>
            <a:pPr marL="742950" lvl="1" indent="-285750">
              <a:buFont typeface="Arial" panose="020B0604020202020204" pitchFamily="34" charset="0"/>
              <a:buChar char="•"/>
            </a:pPr>
            <a:r>
              <a:rPr lang="en-US" dirty="0"/>
              <a:t>If you’re having thoughts about suicide or harming yourself, contact a trusted friend, family member or health-care provider immediately</a:t>
            </a:r>
          </a:p>
          <a:p>
            <a:pPr marL="742950" lvl="1" indent="-285750">
              <a:buFont typeface="Arial" panose="020B0604020202020204" pitchFamily="34" charset="0"/>
              <a:buChar char="•"/>
            </a:pPr>
            <a:r>
              <a:rPr lang="en-US" dirty="0"/>
              <a:t>You’re not alone; help is available!</a:t>
            </a:r>
          </a:p>
        </p:txBody>
      </p:sp>
      <p:sp>
        <p:nvSpPr>
          <p:cNvPr id="7" name="TextBox 6">
            <a:extLst>
              <a:ext uri="{FF2B5EF4-FFF2-40B4-BE49-F238E27FC236}">
                <a16:creationId xmlns:a16="http://schemas.microsoft.com/office/drawing/2014/main" id="{7D4078BF-74CB-8827-F045-EA13343479A5}"/>
              </a:ext>
            </a:extLst>
          </p:cNvPr>
          <p:cNvSpPr txBox="1"/>
          <p:nvPr/>
        </p:nvSpPr>
        <p:spPr>
          <a:xfrm>
            <a:off x="242454" y="1364949"/>
            <a:ext cx="8659091" cy="523220"/>
          </a:xfrm>
          <a:prstGeom prst="rect">
            <a:avLst/>
          </a:prstGeom>
          <a:noFill/>
        </p:spPr>
        <p:txBody>
          <a:bodyPr wrap="square">
            <a:spAutoFit/>
          </a:bodyPr>
          <a:lstStyle/>
          <a:p>
            <a:pPr algn="ctr"/>
            <a:r>
              <a:rPr lang="en-US" sz="2800" b="1" dirty="0"/>
              <a:t>Importance of Educating Older Adults on Depression</a:t>
            </a:r>
          </a:p>
        </p:txBody>
      </p:sp>
      <p:pic>
        <p:nvPicPr>
          <p:cNvPr id="2" name="Picture 1" descr="A person sitting in a chair&#10;&#10;Description automatically generated with low confidence">
            <a:extLst>
              <a:ext uri="{FF2B5EF4-FFF2-40B4-BE49-F238E27FC236}">
                <a16:creationId xmlns:a16="http://schemas.microsoft.com/office/drawing/2014/main" id="{460A5DFA-FAC0-2686-0062-EDE08A56D731}"/>
              </a:ext>
            </a:extLst>
          </p:cNvPr>
          <p:cNvPicPr>
            <a:picLocks noChangeAspect="1"/>
          </p:cNvPicPr>
          <p:nvPr/>
        </p:nvPicPr>
        <p:blipFill rotWithShape="1">
          <a:blip r:embed="rId2"/>
          <a:srcRect t="-3091" b="6521"/>
          <a:stretch/>
        </p:blipFill>
        <p:spPr>
          <a:xfrm>
            <a:off x="2536022" y="4191081"/>
            <a:ext cx="6426200" cy="2600043"/>
          </a:xfrm>
          <a:prstGeom prst="rect">
            <a:avLst/>
          </a:prstGeom>
          <a:effectLst>
            <a:softEdge rad="78864"/>
          </a:effectLst>
        </p:spPr>
      </p:pic>
    </p:spTree>
    <p:extLst>
      <p:ext uri="{BB962C8B-B14F-4D97-AF65-F5344CB8AC3E}">
        <p14:creationId xmlns:p14="http://schemas.microsoft.com/office/powerpoint/2010/main" val="1744395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E6CA2AA1-05BD-A867-772C-00AAA8941A60}"/>
              </a:ext>
            </a:extLst>
          </p:cNvPr>
          <p:cNvPicPr>
            <a:picLocks noChangeAspect="1"/>
          </p:cNvPicPr>
          <p:nvPr/>
        </p:nvPicPr>
        <p:blipFill>
          <a:blip r:embed="rId2"/>
          <a:stretch>
            <a:fillRect/>
          </a:stretch>
        </p:blipFill>
        <p:spPr>
          <a:xfrm>
            <a:off x="578268" y="2145948"/>
            <a:ext cx="8323276" cy="4689764"/>
          </a:xfrm>
          <a:prstGeom prst="rect">
            <a:avLst/>
          </a:prstGeom>
          <a:effectLst>
            <a:softEdge rad="105242"/>
          </a:effectLst>
        </p:spPr>
      </p:pic>
      <p:sp>
        <p:nvSpPr>
          <p:cNvPr id="7" name="TextBox 6">
            <a:extLst>
              <a:ext uri="{FF2B5EF4-FFF2-40B4-BE49-F238E27FC236}">
                <a16:creationId xmlns:a16="http://schemas.microsoft.com/office/drawing/2014/main" id="{7D4078BF-74CB-8827-F045-EA13343479A5}"/>
              </a:ext>
            </a:extLst>
          </p:cNvPr>
          <p:cNvSpPr txBox="1"/>
          <p:nvPr/>
        </p:nvSpPr>
        <p:spPr>
          <a:xfrm>
            <a:off x="242454" y="1364949"/>
            <a:ext cx="8659091" cy="523220"/>
          </a:xfrm>
          <a:prstGeom prst="rect">
            <a:avLst/>
          </a:prstGeom>
          <a:noFill/>
        </p:spPr>
        <p:txBody>
          <a:bodyPr wrap="square">
            <a:spAutoFit/>
          </a:bodyPr>
          <a:lstStyle/>
          <a:p>
            <a:pPr algn="ctr"/>
            <a:r>
              <a:rPr lang="en-US" sz="2800" b="1" dirty="0"/>
              <a:t>Importance of Educating Older Adults on Depression</a:t>
            </a:r>
          </a:p>
        </p:txBody>
      </p:sp>
    </p:spTree>
    <p:extLst>
      <p:ext uri="{BB962C8B-B14F-4D97-AF65-F5344CB8AC3E}">
        <p14:creationId xmlns:p14="http://schemas.microsoft.com/office/powerpoint/2010/main" val="4122251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04ADD9-B005-E260-01A8-AEAC3D935A5E}"/>
              </a:ext>
            </a:extLst>
          </p:cNvPr>
          <p:cNvSpPr txBox="1"/>
          <p:nvPr/>
        </p:nvSpPr>
        <p:spPr>
          <a:xfrm>
            <a:off x="548339" y="1400468"/>
            <a:ext cx="8317735" cy="523220"/>
          </a:xfrm>
          <a:prstGeom prst="rect">
            <a:avLst/>
          </a:prstGeom>
          <a:noFill/>
        </p:spPr>
        <p:txBody>
          <a:bodyPr wrap="square" rtlCol="0">
            <a:spAutoFit/>
          </a:bodyPr>
          <a:lstStyle/>
          <a:p>
            <a:pPr algn="ctr"/>
            <a:r>
              <a:rPr lang="en-US" sz="2800" b="1" dirty="0"/>
              <a:t>Importance of Having a Crisis (Suicide) Protocol</a:t>
            </a:r>
          </a:p>
        </p:txBody>
      </p:sp>
      <p:pic>
        <p:nvPicPr>
          <p:cNvPr id="6" name="Picture 5" descr="Text&#10;&#10;Description automatically generated">
            <a:extLst>
              <a:ext uri="{FF2B5EF4-FFF2-40B4-BE49-F238E27FC236}">
                <a16:creationId xmlns:a16="http://schemas.microsoft.com/office/drawing/2014/main" id="{619EEAAF-DDC7-86E8-A217-B5A2ED42193D}"/>
              </a:ext>
            </a:extLst>
          </p:cNvPr>
          <p:cNvPicPr>
            <a:picLocks noChangeAspect="1"/>
          </p:cNvPicPr>
          <p:nvPr/>
        </p:nvPicPr>
        <p:blipFill>
          <a:blip r:embed="rId2"/>
          <a:stretch>
            <a:fillRect/>
          </a:stretch>
        </p:blipFill>
        <p:spPr>
          <a:xfrm>
            <a:off x="0" y="5842000"/>
            <a:ext cx="3429000" cy="1016000"/>
          </a:xfrm>
          <a:prstGeom prst="rect">
            <a:avLst/>
          </a:prstGeom>
        </p:spPr>
      </p:pic>
      <p:pic>
        <p:nvPicPr>
          <p:cNvPr id="8" name="Picture 7" descr="Text&#10;&#10;Description automatically generated">
            <a:extLst>
              <a:ext uri="{FF2B5EF4-FFF2-40B4-BE49-F238E27FC236}">
                <a16:creationId xmlns:a16="http://schemas.microsoft.com/office/drawing/2014/main" id="{DAEECC58-7698-DA41-F83F-BDF197BD57C0}"/>
              </a:ext>
            </a:extLst>
          </p:cNvPr>
          <p:cNvPicPr>
            <a:picLocks noChangeAspect="1"/>
          </p:cNvPicPr>
          <p:nvPr/>
        </p:nvPicPr>
        <p:blipFill>
          <a:blip r:embed="rId3"/>
          <a:stretch>
            <a:fillRect/>
          </a:stretch>
        </p:blipFill>
        <p:spPr>
          <a:xfrm>
            <a:off x="6441786" y="5842000"/>
            <a:ext cx="2578100" cy="901700"/>
          </a:xfrm>
          <a:prstGeom prst="rect">
            <a:avLst/>
          </a:prstGeom>
        </p:spPr>
      </p:pic>
      <p:sp>
        <p:nvSpPr>
          <p:cNvPr id="11" name="TextBox 10">
            <a:extLst>
              <a:ext uri="{FF2B5EF4-FFF2-40B4-BE49-F238E27FC236}">
                <a16:creationId xmlns:a16="http://schemas.microsoft.com/office/drawing/2014/main" id="{BA9FA677-C7A4-F51D-28B9-A45890E9C84A}"/>
              </a:ext>
            </a:extLst>
          </p:cNvPr>
          <p:cNvSpPr txBox="1"/>
          <p:nvPr/>
        </p:nvSpPr>
        <p:spPr>
          <a:xfrm>
            <a:off x="415636" y="2147455"/>
            <a:ext cx="8326582" cy="2308324"/>
          </a:xfrm>
          <a:prstGeom prst="rect">
            <a:avLst/>
          </a:prstGeom>
          <a:noFill/>
        </p:spPr>
        <p:txBody>
          <a:bodyPr wrap="square" rtlCol="0">
            <a:spAutoFit/>
          </a:bodyPr>
          <a:lstStyle/>
          <a:p>
            <a:pPr marL="285750" indent="-285750">
              <a:buFont typeface="Arial" panose="020B0604020202020204" pitchFamily="34" charset="0"/>
              <a:buChar char="•"/>
            </a:pPr>
            <a:r>
              <a:rPr lang="en-US" dirty="0"/>
              <a:t>Response in an organized, timely, and compassionate way</a:t>
            </a:r>
          </a:p>
          <a:p>
            <a:pPr marL="285750" indent="-285750">
              <a:buFont typeface="Arial" panose="020B0604020202020204" pitchFamily="34" charset="0"/>
              <a:buChar char="•"/>
            </a:pPr>
            <a:r>
              <a:rPr lang="en-US" dirty="0"/>
              <a:t>Minimize uncertainty and fear</a:t>
            </a:r>
          </a:p>
          <a:p>
            <a:pPr marL="285750" indent="-285750">
              <a:buFont typeface="Arial" panose="020B0604020202020204" pitchFamily="34" charset="0"/>
              <a:buChar char="•"/>
            </a:pPr>
            <a:r>
              <a:rPr lang="en-US" dirty="0"/>
              <a:t>Ideally, crisis (suicide) protocol should cover these key components:</a:t>
            </a:r>
          </a:p>
          <a:p>
            <a:pPr marL="742950" lvl="1" indent="-285750">
              <a:buFont typeface="Arial" panose="020B0604020202020204" pitchFamily="34" charset="0"/>
              <a:buChar char="•"/>
            </a:pPr>
            <a:r>
              <a:rPr lang="en-US" dirty="0"/>
              <a:t>Responding to the acutely distressed or suicidal older adult</a:t>
            </a:r>
          </a:p>
          <a:p>
            <a:pPr marL="742950" lvl="1" indent="-285750">
              <a:buFont typeface="Arial" panose="020B0604020202020204" pitchFamily="34" charset="0"/>
              <a:buChar char="•"/>
            </a:pPr>
            <a:r>
              <a:rPr lang="en-US" dirty="0"/>
              <a:t>Establishing an emergency contact notification procedure (988)</a:t>
            </a:r>
          </a:p>
          <a:p>
            <a:pPr marL="742950" lvl="1" indent="-285750">
              <a:buFont typeface="Arial" panose="020B0604020202020204" pitchFamily="34" charset="0"/>
              <a:buChar char="•"/>
            </a:pPr>
            <a:r>
              <a:rPr lang="en-US" dirty="0"/>
              <a:t>Addressing issues around voluntary and involuntary psychiatric hospitalization</a:t>
            </a:r>
          </a:p>
          <a:p>
            <a:pPr marL="742950" lvl="1" indent="-285750">
              <a:buFont typeface="Arial" panose="020B0604020202020204" pitchFamily="34" charset="0"/>
              <a:buChar char="•"/>
            </a:pPr>
            <a:r>
              <a:rPr lang="en-US" dirty="0"/>
              <a:t>Documenting encounters with the acutely distressed or suicidal older adult</a:t>
            </a:r>
          </a:p>
          <a:p>
            <a:pPr marL="742950" lvl="1" indent="-285750">
              <a:buFont typeface="Arial" panose="020B0604020202020204" pitchFamily="34" charset="0"/>
              <a:buChar char="•"/>
            </a:pPr>
            <a:r>
              <a:rPr lang="en-US" dirty="0"/>
              <a:t>Developing post-crisis follow-up plans</a:t>
            </a:r>
          </a:p>
        </p:txBody>
      </p:sp>
    </p:spTree>
    <p:extLst>
      <p:ext uri="{BB962C8B-B14F-4D97-AF65-F5344CB8AC3E}">
        <p14:creationId xmlns:p14="http://schemas.microsoft.com/office/powerpoint/2010/main" val="2677433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04ADD9-B005-E260-01A8-AEAC3D935A5E}"/>
              </a:ext>
            </a:extLst>
          </p:cNvPr>
          <p:cNvSpPr txBox="1"/>
          <p:nvPr/>
        </p:nvSpPr>
        <p:spPr>
          <a:xfrm>
            <a:off x="548339" y="1400468"/>
            <a:ext cx="8317735" cy="523220"/>
          </a:xfrm>
          <a:prstGeom prst="rect">
            <a:avLst/>
          </a:prstGeom>
          <a:noFill/>
        </p:spPr>
        <p:txBody>
          <a:bodyPr wrap="square" rtlCol="0">
            <a:spAutoFit/>
          </a:bodyPr>
          <a:lstStyle/>
          <a:p>
            <a:pPr algn="ctr"/>
            <a:r>
              <a:rPr lang="en-US" sz="2800" b="1" dirty="0"/>
              <a:t>Importance of Having a Crisis (Suicide) Protocol</a:t>
            </a:r>
          </a:p>
        </p:txBody>
      </p:sp>
      <p:pic>
        <p:nvPicPr>
          <p:cNvPr id="6" name="Picture 5" descr="Text&#10;&#10;Description automatically generated">
            <a:extLst>
              <a:ext uri="{FF2B5EF4-FFF2-40B4-BE49-F238E27FC236}">
                <a16:creationId xmlns:a16="http://schemas.microsoft.com/office/drawing/2014/main" id="{619EEAAF-DDC7-86E8-A217-B5A2ED42193D}"/>
              </a:ext>
            </a:extLst>
          </p:cNvPr>
          <p:cNvPicPr>
            <a:picLocks noChangeAspect="1"/>
          </p:cNvPicPr>
          <p:nvPr/>
        </p:nvPicPr>
        <p:blipFill>
          <a:blip r:embed="rId2"/>
          <a:stretch>
            <a:fillRect/>
          </a:stretch>
        </p:blipFill>
        <p:spPr>
          <a:xfrm>
            <a:off x="0" y="5842000"/>
            <a:ext cx="3429000" cy="1016000"/>
          </a:xfrm>
          <a:prstGeom prst="rect">
            <a:avLst/>
          </a:prstGeom>
        </p:spPr>
      </p:pic>
      <p:pic>
        <p:nvPicPr>
          <p:cNvPr id="8" name="Picture 7" descr="Text&#10;&#10;Description automatically generated">
            <a:extLst>
              <a:ext uri="{FF2B5EF4-FFF2-40B4-BE49-F238E27FC236}">
                <a16:creationId xmlns:a16="http://schemas.microsoft.com/office/drawing/2014/main" id="{DAEECC58-7698-DA41-F83F-BDF197BD57C0}"/>
              </a:ext>
            </a:extLst>
          </p:cNvPr>
          <p:cNvPicPr>
            <a:picLocks noChangeAspect="1"/>
          </p:cNvPicPr>
          <p:nvPr/>
        </p:nvPicPr>
        <p:blipFill>
          <a:blip r:embed="rId3"/>
          <a:stretch>
            <a:fillRect/>
          </a:stretch>
        </p:blipFill>
        <p:spPr>
          <a:xfrm>
            <a:off x="6441786" y="5842000"/>
            <a:ext cx="2578100" cy="901700"/>
          </a:xfrm>
          <a:prstGeom prst="rect">
            <a:avLst/>
          </a:prstGeom>
        </p:spPr>
      </p:pic>
      <p:pic>
        <p:nvPicPr>
          <p:cNvPr id="10" name="Picture 9" descr="Logo&#10;&#10;Description automatically generated">
            <a:extLst>
              <a:ext uri="{FF2B5EF4-FFF2-40B4-BE49-F238E27FC236}">
                <a16:creationId xmlns:a16="http://schemas.microsoft.com/office/drawing/2014/main" id="{0821D5FC-8594-3BC4-8455-B4D0BC22F51A}"/>
              </a:ext>
            </a:extLst>
          </p:cNvPr>
          <p:cNvPicPr>
            <a:picLocks noChangeAspect="1"/>
          </p:cNvPicPr>
          <p:nvPr/>
        </p:nvPicPr>
        <p:blipFill>
          <a:blip r:embed="rId4"/>
          <a:stretch>
            <a:fillRect/>
          </a:stretch>
        </p:blipFill>
        <p:spPr>
          <a:xfrm>
            <a:off x="1278494" y="2084365"/>
            <a:ext cx="6857424" cy="3596957"/>
          </a:xfrm>
          <a:prstGeom prst="rect">
            <a:avLst/>
          </a:prstGeom>
        </p:spPr>
      </p:pic>
    </p:spTree>
    <p:extLst>
      <p:ext uri="{BB962C8B-B14F-4D97-AF65-F5344CB8AC3E}">
        <p14:creationId xmlns:p14="http://schemas.microsoft.com/office/powerpoint/2010/main" val="2190046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bar chart&#10;&#10;Description automatically generated">
            <a:extLst>
              <a:ext uri="{FF2B5EF4-FFF2-40B4-BE49-F238E27FC236}">
                <a16:creationId xmlns:a16="http://schemas.microsoft.com/office/drawing/2014/main" id="{1D558CFC-121E-EF4D-7A1B-8F40170D82DE}"/>
              </a:ext>
            </a:extLst>
          </p:cNvPr>
          <p:cNvPicPr>
            <a:picLocks noChangeAspect="1"/>
          </p:cNvPicPr>
          <p:nvPr/>
        </p:nvPicPr>
        <p:blipFill>
          <a:blip r:embed="rId2"/>
          <a:stretch>
            <a:fillRect/>
          </a:stretch>
        </p:blipFill>
        <p:spPr>
          <a:xfrm>
            <a:off x="446474" y="1898817"/>
            <a:ext cx="8528141" cy="4682650"/>
          </a:xfrm>
          <a:prstGeom prst="rect">
            <a:avLst/>
          </a:prstGeom>
        </p:spPr>
      </p:pic>
      <p:sp>
        <p:nvSpPr>
          <p:cNvPr id="5" name="TextBox 4">
            <a:extLst>
              <a:ext uri="{FF2B5EF4-FFF2-40B4-BE49-F238E27FC236}">
                <a16:creationId xmlns:a16="http://schemas.microsoft.com/office/drawing/2014/main" id="{0DF3A6D2-61B3-FCC7-B574-A27486773881}"/>
              </a:ext>
            </a:extLst>
          </p:cNvPr>
          <p:cNvSpPr txBox="1"/>
          <p:nvPr/>
        </p:nvSpPr>
        <p:spPr>
          <a:xfrm>
            <a:off x="2286000" y="1375597"/>
            <a:ext cx="4572000" cy="523220"/>
          </a:xfrm>
          <a:prstGeom prst="rect">
            <a:avLst/>
          </a:prstGeom>
          <a:noFill/>
        </p:spPr>
        <p:txBody>
          <a:bodyPr wrap="square">
            <a:spAutoFit/>
          </a:bodyPr>
          <a:lstStyle/>
          <a:p>
            <a:pPr algn="ctr"/>
            <a:r>
              <a:rPr lang="en-US" sz="2800" b="1" dirty="0"/>
              <a:t>Present Challenges</a:t>
            </a:r>
            <a:endParaRPr lang="en-US" sz="2800" dirty="0"/>
          </a:p>
        </p:txBody>
      </p:sp>
    </p:spTree>
    <p:extLst>
      <p:ext uri="{BB962C8B-B14F-4D97-AF65-F5344CB8AC3E}">
        <p14:creationId xmlns:p14="http://schemas.microsoft.com/office/powerpoint/2010/main" val="785780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F00B53-A5AE-E8D0-BBBE-B428B5BCB67D}"/>
              </a:ext>
            </a:extLst>
          </p:cNvPr>
          <p:cNvSpPr txBox="1"/>
          <p:nvPr/>
        </p:nvSpPr>
        <p:spPr>
          <a:xfrm>
            <a:off x="242371" y="1817783"/>
            <a:ext cx="8560106" cy="3570208"/>
          </a:xfrm>
          <a:prstGeom prst="rect">
            <a:avLst/>
          </a:prstGeom>
          <a:noFill/>
        </p:spPr>
        <p:txBody>
          <a:bodyPr wrap="square" rtlCol="0">
            <a:spAutoFit/>
          </a:bodyPr>
          <a:lstStyle/>
          <a:p>
            <a:r>
              <a:rPr lang="en-US" sz="2800" b="1" dirty="0"/>
              <a:t>Learning Objectives:</a:t>
            </a:r>
          </a:p>
          <a:p>
            <a:endParaRPr lang="en-US" dirty="0"/>
          </a:p>
          <a:p>
            <a:pPr marL="285750" indent="-285750">
              <a:buFont typeface="Arial" panose="020B0604020202020204" pitchFamily="34" charset="0"/>
              <a:buChar char="•"/>
            </a:pPr>
            <a:r>
              <a:rPr lang="en-US" dirty="0"/>
              <a:t>Explain the importance of early detection for older adults living with depression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Explain the importance of depression treatment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Identify the preferred depression screening tool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Explain the importance of educating older adults on depression</a:t>
            </a:r>
          </a:p>
          <a:p>
            <a:endParaRPr lang="en-US" dirty="0"/>
          </a:p>
          <a:p>
            <a:pPr marL="285750" indent="-285750">
              <a:buFont typeface="Arial" panose="020B0604020202020204" pitchFamily="34" charset="0"/>
              <a:buChar char="•"/>
            </a:pPr>
            <a:r>
              <a:rPr lang="en-US" dirty="0"/>
              <a:t>Understand the critical need for a practical crisis (suicide) protocol</a:t>
            </a:r>
          </a:p>
          <a:p>
            <a:endParaRPr lang="en-US" dirty="0"/>
          </a:p>
        </p:txBody>
      </p:sp>
    </p:spTree>
    <p:extLst>
      <p:ext uri="{BB962C8B-B14F-4D97-AF65-F5344CB8AC3E}">
        <p14:creationId xmlns:p14="http://schemas.microsoft.com/office/powerpoint/2010/main" val="2796673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BABAD50B-469B-BE2F-E6E5-AAFAAEC0F3F6}"/>
              </a:ext>
            </a:extLst>
          </p:cNvPr>
          <p:cNvPicPr>
            <a:picLocks noChangeAspect="1"/>
          </p:cNvPicPr>
          <p:nvPr/>
        </p:nvPicPr>
        <p:blipFill>
          <a:blip r:embed="rId2"/>
          <a:stretch>
            <a:fillRect/>
          </a:stretch>
        </p:blipFill>
        <p:spPr>
          <a:xfrm>
            <a:off x="182507" y="2092037"/>
            <a:ext cx="8778985" cy="4616475"/>
          </a:xfrm>
          <a:prstGeom prst="rect">
            <a:avLst/>
          </a:prstGeom>
        </p:spPr>
      </p:pic>
      <p:sp>
        <p:nvSpPr>
          <p:cNvPr id="7" name="TextBox 6">
            <a:extLst>
              <a:ext uri="{FF2B5EF4-FFF2-40B4-BE49-F238E27FC236}">
                <a16:creationId xmlns:a16="http://schemas.microsoft.com/office/drawing/2014/main" id="{58648F16-E3F1-D2A3-3F07-0FE6AEB67915}"/>
              </a:ext>
            </a:extLst>
          </p:cNvPr>
          <p:cNvSpPr txBox="1"/>
          <p:nvPr/>
        </p:nvSpPr>
        <p:spPr>
          <a:xfrm>
            <a:off x="928255" y="1291726"/>
            <a:ext cx="7675418" cy="523220"/>
          </a:xfrm>
          <a:prstGeom prst="rect">
            <a:avLst/>
          </a:prstGeom>
          <a:noFill/>
        </p:spPr>
        <p:txBody>
          <a:bodyPr wrap="square" rtlCol="0">
            <a:spAutoFit/>
          </a:bodyPr>
          <a:lstStyle/>
          <a:p>
            <a:pPr algn="ctr"/>
            <a:r>
              <a:rPr lang="en-US" sz="2800" b="1" dirty="0"/>
              <a:t>Present Challenges </a:t>
            </a:r>
          </a:p>
        </p:txBody>
      </p:sp>
    </p:spTree>
    <p:extLst>
      <p:ext uri="{BB962C8B-B14F-4D97-AF65-F5344CB8AC3E}">
        <p14:creationId xmlns:p14="http://schemas.microsoft.com/office/powerpoint/2010/main" val="3574015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9E2B69-2B05-EC11-ACDA-E57B44CF1E3D}"/>
              </a:ext>
            </a:extLst>
          </p:cNvPr>
          <p:cNvSpPr txBox="1"/>
          <p:nvPr/>
        </p:nvSpPr>
        <p:spPr>
          <a:xfrm>
            <a:off x="1872867" y="1685581"/>
            <a:ext cx="5883008" cy="461665"/>
          </a:xfrm>
          <a:prstGeom prst="rect">
            <a:avLst/>
          </a:prstGeom>
          <a:noFill/>
        </p:spPr>
        <p:txBody>
          <a:bodyPr wrap="square" rtlCol="0">
            <a:spAutoFit/>
          </a:bodyPr>
          <a:lstStyle/>
          <a:p>
            <a:pPr algn="ctr"/>
            <a:r>
              <a:rPr lang="en-US" sz="2400" b="1" dirty="0"/>
              <a:t>Resources</a:t>
            </a:r>
          </a:p>
        </p:txBody>
      </p:sp>
      <p:sp>
        <p:nvSpPr>
          <p:cNvPr id="2" name="TextBox 1">
            <a:extLst>
              <a:ext uri="{FF2B5EF4-FFF2-40B4-BE49-F238E27FC236}">
                <a16:creationId xmlns:a16="http://schemas.microsoft.com/office/drawing/2014/main" id="{2CDEBADE-7093-F51C-28BE-2A440AAF3FDB}"/>
              </a:ext>
            </a:extLst>
          </p:cNvPr>
          <p:cNvSpPr txBox="1"/>
          <p:nvPr/>
        </p:nvSpPr>
        <p:spPr>
          <a:xfrm>
            <a:off x="550843" y="2324559"/>
            <a:ext cx="8273668" cy="3139321"/>
          </a:xfrm>
          <a:prstGeom prst="rect">
            <a:avLst/>
          </a:prstGeom>
          <a:noFill/>
        </p:spPr>
        <p:txBody>
          <a:bodyPr wrap="square" rtlCol="0">
            <a:spAutoFit/>
          </a:bodyPr>
          <a:lstStyle/>
          <a:p>
            <a:pPr marL="285750" indent="-285750" algn="l">
              <a:buFont typeface="Arial" panose="020B0604020202020204" pitchFamily="34" charset="0"/>
              <a:buChar char="•"/>
            </a:pPr>
            <a:r>
              <a:rPr lang="en-US" dirty="0"/>
              <a:t>National Alliance on Mental Illness MN (NAMI MN) - </a:t>
            </a:r>
            <a:r>
              <a:rPr lang="en-US" sz="1400" dirty="0">
                <a:hlinkClick r:id="rId2"/>
              </a:rPr>
              <a:t>https://www.namimn.org</a:t>
            </a:r>
            <a:endParaRPr lang="en-US" sz="1400" dirty="0"/>
          </a:p>
          <a:p>
            <a:pPr marL="285750" indent="-285750" algn="l">
              <a:buFont typeface="Arial" panose="020B0604020202020204" pitchFamily="34" charset="0"/>
              <a:buChar char="•"/>
            </a:pPr>
            <a:r>
              <a:rPr lang="en-US" dirty="0"/>
              <a:t>Mental Health MN - </a:t>
            </a:r>
            <a:r>
              <a:rPr lang="en-US" sz="1400" dirty="0">
                <a:hlinkClick r:id="rId3"/>
              </a:rPr>
              <a:t>https://mentalhealthmn.org</a:t>
            </a:r>
            <a:endParaRPr lang="en-US" sz="1400" dirty="0"/>
          </a:p>
          <a:p>
            <a:pPr marL="285750" indent="-285750" algn="l">
              <a:buFont typeface="Arial" panose="020B0604020202020204" pitchFamily="34" charset="0"/>
              <a:buChar char="•"/>
            </a:pPr>
            <a:r>
              <a:rPr lang="en-US" dirty="0"/>
              <a:t>Suicide Awareness Voices of Education (SAVE) - </a:t>
            </a:r>
            <a:r>
              <a:rPr lang="en-US" sz="1400" dirty="0">
                <a:hlinkClick r:id="rId4"/>
              </a:rPr>
              <a:t>https://save.org</a:t>
            </a:r>
            <a:endParaRPr lang="en-US" sz="1400" dirty="0"/>
          </a:p>
          <a:p>
            <a:pPr marL="285750" indent="-285750" algn="l">
              <a:buFont typeface="Arial" panose="020B0604020202020204" pitchFamily="34" charset="0"/>
              <a:buChar char="•"/>
            </a:pPr>
            <a:r>
              <a:rPr lang="en-US" dirty="0"/>
              <a:t>MN Department of Health &amp; Human Services - </a:t>
            </a:r>
            <a:r>
              <a:rPr lang="en-US" sz="1400" dirty="0">
                <a:hlinkClick r:id="rId5"/>
              </a:rPr>
              <a:t>https://mn.gov/dhs/mental-health/</a:t>
            </a:r>
            <a:endParaRPr lang="en-US" sz="1400" dirty="0"/>
          </a:p>
          <a:p>
            <a:pPr marL="285750" indent="-285750" algn="l">
              <a:buFont typeface="Arial" panose="020B0604020202020204" pitchFamily="34" charset="0"/>
              <a:buChar char="•"/>
            </a:pPr>
            <a:r>
              <a:rPr lang="en-US" dirty="0"/>
              <a:t>National Institute on Mental Health - </a:t>
            </a:r>
            <a:r>
              <a:rPr lang="en-US" sz="1400" dirty="0">
                <a:hlinkClick r:id="rId6"/>
              </a:rPr>
              <a:t>https://www.nimh.nih.gov/health/topics/depression</a:t>
            </a:r>
            <a:r>
              <a:rPr lang="en-US" sz="1400" dirty="0"/>
              <a:t> </a:t>
            </a:r>
          </a:p>
          <a:p>
            <a:pPr marL="285750" indent="-285750" algn="l">
              <a:buFont typeface="Arial" panose="020B0604020202020204" pitchFamily="34" charset="0"/>
              <a:buChar char="•"/>
            </a:pPr>
            <a:r>
              <a:rPr lang="en-US" dirty="0"/>
              <a:t>UpToDate, </a:t>
            </a:r>
            <a:r>
              <a:rPr lang="en-US" i="1" dirty="0"/>
              <a:t>Diagnosis and management of late-life unipolar depression</a:t>
            </a:r>
          </a:p>
          <a:p>
            <a:pPr marL="285750" indent="-285750" algn="l">
              <a:buFont typeface="Arial" panose="020B0604020202020204" pitchFamily="34" charset="0"/>
              <a:buChar char="•"/>
            </a:pPr>
            <a:r>
              <a:rPr lang="en-US" i="1" dirty="0"/>
              <a:t>Prevalence and determinants of depression among old age: A systematic review and meta-analysis. 2021. </a:t>
            </a:r>
            <a:r>
              <a:rPr lang="en-US" sz="1200" i="1" dirty="0">
                <a:hlinkClick r:id="rId7"/>
              </a:rPr>
              <a:t>https://annals-general-psychiatry.biomedcentral.com/articles/10.1186/s12991-021-00375-x</a:t>
            </a:r>
            <a:endParaRPr lang="en-US" sz="1200" i="1" dirty="0"/>
          </a:p>
          <a:p>
            <a:pPr marL="285750" indent="-285750" algn="l">
              <a:buFont typeface="Arial" panose="020B0604020202020204" pitchFamily="34" charset="0"/>
              <a:buChar char="•"/>
            </a:pPr>
            <a:r>
              <a:rPr lang="en-US" dirty="0"/>
              <a:t>Long-Term Care Medicine: A Pocket Guide, 2011.</a:t>
            </a:r>
          </a:p>
          <a:p>
            <a:pPr marL="285750" indent="-285750" algn="l">
              <a:buFont typeface="Arial" panose="020B0604020202020204" pitchFamily="34" charset="0"/>
              <a:buChar char="•"/>
            </a:pPr>
            <a:r>
              <a:rPr lang="en-US" dirty="0"/>
              <a:t>Essential Practices in Hospice and Palliative Medicine: Psychiatric, Psychological and Spiritual Care, 5th Ed. </a:t>
            </a:r>
          </a:p>
        </p:txBody>
      </p:sp>
    </p:spTree>
    <p:extLst>
      <p:ext uri="{BB962C8B-B14F-4D97-AF65-F5344CB8AC3E}">
        <p14:creationId xmlns:p14="http://schemas.microsoft.com/office/powerpoint/2010/main" val="3590665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394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295C5A28-04DA-DA8A-0BA6-5EA2686550A9}"/>
              </a:ext>
            </a:extLst>
          </p:cNvPr>
          <p:cNvPicPr>
            <a:picLocks noChangeAspect="1"/>
          </p:cNvPicPr>
          <p:nvPr/>
        </p:nvPicPr>
        <p:blipFill rotWithShape="1">
          <a:blip r:embed="rId2"/>
          <a:srcRect t="8181" b="10001"/>
          <a:stretch/>
        </p:blipFill>
        <p:spPr>
          <a:xfrm>
            <a:off x="4754059" y="2618509"/>
            <a:ext cx="4389941" cy="3255596"/>
          </a:xfrm>
          <a:prstGeom prst="rect">
            <a:avLst/>
          </a:prstGeom>
        </p:spPr>
      </p:pic>
      <p:sp>
        <p:nvSpPr>
          <p:cNvPr id="3" name="TextBox 2">
            <a:extLst>
              <a:ext uri="{FF2B5EF4-FFF2-40B4-BE49-F238E27FC236}">
                <a16:creationId xmlns:a16="http://schemas.microsoft.com/office/drawing/2014/main" id="{C1E128C8-7738-D41D-19C9-5A0CD8DB53A0}"/>
              </a:ext>
            </a:extLst>
          </p:cNvPr>
          <p:cNvSpPr txBox="1"/>
          <p:nvPr/>
        </p:nvSpPr>
        <p:spPr>
          <a:xfrm>
            <a:off x="481914" y="1495168"/>
            <a:ext cx="8291383" cy="523220"/>
          </a:xfrm>
          <a:prstGeom prst="rect">
            <a:avLst/>
          </a:prstGeom>
          <a:noFill/>
        </p:spPr>
        <p:txBody>
          <a:bodyPr wrap="square" rtlCol="0">
            <a:spAutoFit/>
          </a:bodyPr>
          <a:lstStyle/>
          <a:p>
            <a:pPr algn="ctr"/>
            <a:r>
              <a:rPr lang="en-US" sz="2800" b="1" dirty="0"/>
              <a:t>What Depression is (and is not)?</a:t>
            </a:r>
          </a:p>
        </p:txBody>
      </p:sp>
      <p:pic>
        <p:nvPicPr>
          <p:cNvPr id="6" name="Picture 5" descr="A person sitting on a couch&#10;&#10;Description automatically generated with low confidence">
            <a:extLst>
              <a:ext uri="{FF2B5EF4-FFF2-40B4-BE49-F238E27FC236}">
                <a16:creationId xmlns:a16="http://schemas.microsoft.com/office/drawing/2014/main" id="{55E57DF3-513D-2C3B-E8EE-2043DD9E2F56}"/>
              </a:ext>
            </a:extLst>
          </p:cNvPr>
          <p:cNvPicPr>
            <a:picLocks noChangeAspect="1"/>
          </p:cNvPicPr>
          <p:nvPr/>
        </p:nvPicPr>
        <p:blipFill>
          <a:blip r:embed="rId3"/>
          <a:stretch>
            <a:fillRect/>
          </a:stretch>
        </p:blipFill>
        <p:spPr>
          <a:xfrm>
            <a:off x="481914" y="2618509"/>
            <a:ext cx="4617027" cy="3255596"/>
          </a:xfrm>
          <a:prstGeom prst="rect">
            <a:avLst/>
          </a:prstGeom>
          <a:effectLst>
            <a:softEdge rad="114304"/>
          </a:effectLst>
        </p:spPr>
      </p:pic>
    </p:spTree>
    <p:extLst>
      <p:ext uri="{BB962C8B-B14F-4D97-AF65-F5344CB8AC3E}">
        <p14:creationId xmlns:p14="http://schemas.microsoft.com/office/powerpoint/2010/main" val="3720714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E128C8-7738-D41D-19C9-5A0CD8DB53A0}"/>
              </a:ext>
            </a:extLst>
          </p:cNvPr>
          <p:cNvSpPr txBox="1"/>
          <p:nvPr/>
        </p:nvSpPr>
        <p:spPr>
          <a:xfrm>
            <a:off x="481914" y="1495168"/>
            <a:ext cx="8291383" cy="523220"/>
          </a:xfrm>
          <a:prstGeom prst="rect">
            <a:avLst/>
          </a:prstGeom>
          <a:noFill/>
        </p:spPr>
        <p:txBody>
          <a:bodyPr wrap="square" rtlCol="0">
            <a:spAutoFit/>
          </a:bodyPr>
          <a:lstStyle/>
          <a:p>
            <a:pPr algn="ctr"/>
            <a:r>
              <a:rPr lang="en-US" sz="2800" b="1" dirty="0"/>
              <a:t>Differences Between Sadness, Grief and Depression</a:t>
            </a:r>
          </a:p>
        </p:txBody>
      </p:sp>
      <p:pic>
        <p:nvPicPr>
          <p:cNvPr id="6" name="Picture 5" descr="Graphical user interface, application&#10;&#10;Description automatically generated">
            <a:extLst>
              <a:ext uri="{FF2B5EF4-FFF2-40B4-BE49-F238E27FC236}">
                <a16:creationId xmlns:a16="http://schemas.microsoft.com/office/drawing/2014/main" id="{3C07CDD8-7C53-AD09-FF6A-47830508BB8D}"/>
              </a:ext>
            </a:extLst>
          </p:cNvPr>
          <p:cNvPicPr>
            <a:picLocks noChangeAspect="1"/>
          </p:cNvPicPr>
          <p:nvPr/>
        </p:nvPicPr>
        <p:blipFill>
          <a:blip r:embed="rId2"/>
          <a:stretch>
            <a:fillRect/>
          </a:stretch>
        </p:blipFill>
        <p:spPr>
          <a:xfrm>
            <a:off x="889686" y="4256479"/>
            <a:ext cx="7772400" cy="2602643"/>
          </a:xfrm>
          <a:prstGeom prst="rect">
            <a:avLst/>
          </a:prstGeom>
        </p:spPr>
      </p:pic>
      <p:sp>
        <p:nvSpPr>
          <p:cNvPr id="7" name="TextBox 6">
            <a:extLst>
              <a:ext uri="{FF2B5EF4-FFF2-40B4-BE49-F238E27FC236}">
                <a16:creationId xmlns:a16="http://schemas.microsoft.com/office/drawing/2014/main" id="{13210C63-B5A3-7452-74BE-AE0E09B2AB5C}"/>
              </a:ext>
            </a:extLst>
          </p:cNvPr>
          <p:cNvSpPr txBox="1"/>
          <p:nvPr/>
        </p:nvSpPr>
        <p:spPr>
          <a:xfrm>
            <a:off x="4572000" y="2178692"/>
            <a:ext cx="4581707" cy="1754326"/>
          </a:xfrm>
          <a:prstGeom prst="rect">
            <a:avLst/>
          </a:prstGeom>
          <a:noFill/>
        </p:spPr>
        <p:txBody>
          <a:bodyPr wrap="square" rtlCol="0">
            <a:spAutoFit/>
          </a:bodyPr>
          <a:lstStyle/>
          <a:p>
            <a:pPr marL="285750" indent="-285750">
              <a:buFont typeface="Arial" panose="020B0604020202020204" pitchFamily="34" charset="0"/>
              <a:buChar char="•"/>
            </a:pPr>
            <a:r>
              <a:rPr lang="en-US" dirty="0"/>
              <a:t>“Sadness” is a natural, healthy human </a:t>
            </a:r>
            <a:r>
              <a:rPr lang="en-US" i="1" dirty="0"/>
              <a:t>emotion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“Grief” is a normal </a:t>
            </a:r>
            <a:r>
              <a:rPr lang="en-US" i="1" dirty="0"/>
              <a:t>reaction</a:t>
            </a:r>
            <a:r>
              <a:rPr lang="en-US" dirty="0"/>
              <a:t> to a tremendous loss</a:t>
            </a:r>
          </a:p>
          <a:p>
            <a:pPr marL="285750" indent="-285750">
              <a:buFont typeface="Arial" panose="020B0604020202020204" pitchFamily="34" charset="0"/>
              <a:buChar char="•"/>
            </a:pPr>
            <a:endParaRPr lang="en-US" dirty="0"/>
          </a:p>
        </p:txBody>
      </p:sp>
      <p:pic>
        <p:nvPicPr>
          <p:cNvPr id="9" name="Picture 8" descr="Diagram&#10;&#10;Description automatically generated">
            <a:extLst>
              <a:ext uri="{FF2B5EF4-FFF2-40B4-BE49-F238E27FC236}">
                <a16:creationId xmlns:a16="http://schemas.microsoft.com/office/drawing/2014/main" id="{E50D73D5-E98B-1CAC-6060-577D5535C466}"/>
              </a:ext>
            </a:extLst>
          </p:cNvPr>
          <p:cNvPicPr>
            <a:picLocks noChangeAspect="1"/>
          </p:cNvPicPr>
          <p:nvPr/>
        </p:nvPicPr>
        <p:blipFill>
          <a:blip r:embed="rId3"/>
          <a:stretch>
            <a:fillRect/>
          </a:stretch>
        </p:blipFill>
        <p:spPr>
          <a:xfrm>
            <a:off x="370703" y="2018388"/>
            <a:ext cx="4002809" cy="2168686"/>
          </a:xfrm>
          <a:prstGeom prst="rect">
            <a:avLst/>
          </a:prstGeom>
        </p:spPr>
      </p:pic>
    </p:spTree>
    <p:extLst>
      <p:ext uri="{BB962C8B-B14F-4D97-AF65-F5344CB8AC3E}">
        <p14:creationId xmlns:p14="http://schemas.microsoft.com/office/powerpoint/2010/main" val="1969924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E128C8-7738-D41D-19C9-5A0CD8DB53A0}"/>
              </a:ext>
            </a:extLst>
          </p:cNvPr>
          <p:cNvSpPr txBox="1"/>
          <p:nvPr/>
        </p:nvSpPr>
        <p:spPr>
          <a:xfrm>
            <a:off x="606417" y="1304988"/>
            <a:ext cx="8291383" cy="954107"/>
          </a:xfrm>
          <a:prstGeom prst="rect">
            <a:avLst/>
          </a:prstGeom>
          <a:noFill/>
        </p:spPr>
        <p:txBody>
          <a:bodyPr wrap="square" rtlCol="0">
            <a:spAutoFit/>
          </a:bodyPr>
          <a:lstStyle/>
          <a:p>
            <a:pPr algn="ctr"/>
            <a:r>
              <a:rPr lang="en-US" sz="2800" b="1" dirty="0"/>
              <a:t>Differences Between Sadness, Grief and Depression</a:t>
            </a:r>
          </a:p>
          <a:p>
            <a:pPr algn="ctr"/>
            <a:endParaRPr lang="en-US" sz="2800" b="1" dirty="0"/>
          </a:p>
        </p:txBody>
      </p:sp>
      <p:pic>
        <p:nvPicPr>
          <p:cNvPr id="11" name="Picture 10" descr="Diagram&#10;&#10;Description automatically generated">
            <a:extLst>
              <a:ext uri="{FF2B5EF4-FFF2-40B4-BE49-F238E27FC236}">
                <a16:creationId xmlns:a16="http://schemas.microsoft.com/office/drawing/2014/main" id="{1EEE9DC3-1823-BD05-E00F-2831C7D10FA0}"/>
              </a:ext>
            </a:extLst>
          </p:cNvPr>
          <p:cNvPicPr>
            <a:picLocks noChangeAspect="1"/>
          </p:cNvPicPr>
          <p:nvPr/>
        </p:nvPicPr>
        <p:blipFill>
          <a:blip r:embed="rId2"/>
          <a:stretch>
            <a:fillRect/>
          </a:stretch>
        </p:blipFill>
        <p:spPr>
          <a:xfrm>
            <a:off x="1138958" y="1948297"/>
            <a:ext cx="7226300" cy="4762500"/>
          </a:xfrm>
          <a:prstGeom prst="rect">
            <a:avLst/>
          </a:prstGeom>
          <a:effectLst>
            <a:softEdge rad="73047"/>
          </a:effectLst>
        </p:spPr>
      </p:pic>
    </p:spTree>
    <p:extLst>
      <p:ext uri="{BB962C8B-B14F-4D97-AF65-F5344CB8AC3E}">
        <p14:creationId xmlns:p14="http://schemas.microsoft.com/office/powerpoint/2010/main" val="1251411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38A260-4BC9-7C4E-8795-6C8613271E8E}"/>
              </a:ext>
            </a:extLst>
          </p:cNvPr>
          <p:cNvSpPr txBox="1"/>
          <p:nvPr/>
        </p:nvSpPr>
        <p:spPr>
          <a:xfrm>
            <a:off x="0" y="1366897"/>
            <a:ext cx="8850217" cy="4124206"/>
          </a:xfrm>
          <a:prstGeom prst="rect">
            <a:avLst/>
          </a:prstGeom>
          <a:noFill/>
        </p:spPr>
        <p:txBody>
          <a:bodyPr wrap="square" rtlCol="0">
            <a:spAutoFit/>
          </a:bodyPr>
          <a:lstStyle/>
          <a:p>
            <a:pPr algn="ctr"/>
            <a:r>
              <a:rPr lang="en-US" sz="2800" b="1" dirty="0"/>
              <a:t>How Common is Depression in Older Adults</a:t>
            </a:r>
          </a:p>
          <a:p>
            <a:pPr marL="1371600" lvl="2" indent="-457200">
              <a:buFont typeface="Arial" panose="020B0604020202020204" pitchFamily="34" charset="0"/>
              <a:buChar char="•"/>
            </a:pPr>
            <a:r>
              <a:rPr lang="en-US" dirty="0"/>
              <a:t>Healthy independent community-dwelling older adults in the US have a lower prevalence rate of depression than the general adult population</a:t>
            </a:r>
          </a:p>
          <a:p>
            <a:pPr marL="1371600" lvl="2" indent="-457200">
              <a:buFont typeface="Arial" panose="020B0604020202020204" pitchFamily="34" charset="0"/>
              <a:buChar char="•"/>
            </a:pPr>
            <a:endParaRPr lang="en-US" dirty="0"/>
          </a:p>
          <a:p>
            <a:pPr marL="1371600" lvl="2" indent="-457200">
              <a:buFont typeface="Arial" panose="020B0604020202020204" pitchFamily="34" charset="0"/>
              <a:buChar char="•"/>
            </a:pPr>
            <a:r>
              <a:rPr lang="en-US" dirty="0"/>
              <a:t>Approximately 2 - 10% </a:t>
            </a:r>
            <a:r>
              <a:rPr lang="en-US" i="1" dirty="0"/>
              <a:t>(cultural factors and variations in methods of assessment lead to significant variations in reported prevalence)</a:t>
            </a:r>
          </a:p>
          <a:p>
            <a:pPr marL="1371600" lvl="2" indent="-457200">
              <a:buFont typeface="Arial" panose="020B0604020202020204" pitchFamily="34" charset="0"/>
              <a:buChar char="•"/>
            </a:pPr>
            <a:endParaRPr lang="en-US" i="1" dirty="0"/>
          </a:p>
          <a:p>
            <a:pPr marL="1371600" lvl="2" indent="-457200">
              <a:buFont typeface="Arial" panose="020B0604020202020204" pitchFamily="34" charset="0"/>
              <a:buChar char="•"/>
            </a:pPr>
            <a:r>
              <a:rPr lang="en-US" dirty="0"/>
              <a:t>Higher rates for older adults with comorbid medical illness</a:t>
            </a:r>
          </a:p>
          <a:p>
            <a:pPr marL="1371600" lvl="2" indent="-457200">
              <a:buFont typeface="Arial" panose="020B0604020202020204" pitchFamily="34" charset="0"/>
              <a:buChar char="•"/>
            </a:pPr>
            <a:endParaRPr lang="en-US" dirty="0"/>
          </a:p>
          <a:p>
            <a:pPr marL="1371600" lvl="2" indent="-457200">
              <a:buFont typeface="Arial" panose="020B0604020202020204" pitchFamily="34" charset="0"/>
              <a:buChar char="•"/>
            </a:pPr>
            <a:r>
              <a:rPr lang="en-US" dirty="0"/>
              <a:t>Adults &gt;85 </a:t>
            </a:r>
            <a:r>
              <a:rPr lang="en-US" dirty="0" err="1"/>
              <a:t>yrs</a:t>
            </a:r>
            <a:r>
              <a:rPr lang="en-US" dirty="0"/>
              <a:t> old may be underestimated, yet may have increased prevalence of depressive symptoms (few epidemiologic studies exist)</a:t>
            </a:r>
          </a:p>
          <a:p>
            <a:pPr marL="1371600" lvl="2" indent="-457200">
              <a:buFont typeface="Arial" panose="020B0604020202020204" pitchFamily="34" charset="0"/>
              <a:buChar char="•"/>
            </a:pPr>
            <a:endParaRPr lang="en-US" dirty="0"/>
          </a:p>
          <a:p>
            <a:pPr marL="1371600" lvl="2" indent="-457200">
              <a:buFont typeface="Arial" panose="020B0604020202020204" pitchFamily="34" charset="0"/>
              <a:buChar char="•"/>
            </a:pPr>
            <a:r>
              <a:rPr lang="en-US" dirty="0"/>
              <a:t>As many as 50% or more of nursing home residents are depressed</a:t>
            </a:r>
          </a:p>
          <a:p>
            <a:pPr marL="1371600" lvl="2" indent="-457200">
              <a:buFont typeface="Arial" panose="020B0604020202020204" pitchFamily="34" charset="0"/>
              <a:buChar char="•"/>
            </a:pPr>
            <a:endParaRPr lang="en-US" b="1" dirty="0"/>
          </a:p>
        </p:txBody>
      </p:sp>
      <p:pic>
        <p:nvPicPr>
          <p:cNvPr id="2" name="Picture 1" descr="A picture containing indoor, person&#10;&#10;Description automatically generated">
            <a:extLst>
              <a:ext uri="{FF2B5EF4-FFF2-40B4-BE49-F238E27FC236}">
                <a16:creationId xmlns:a16="http://schemas.microsoft.com/office/drawing/2014/main" id="{4E446008-50CC-3507-115A-8FC4D2F3C69A}"/>
              </a:ext>
            </a:extLst>
          </p:cNvPr>
          <p:cNvPicPr>
            <a:picLocks noChangeAspect="1"/>
          </p:cNvPicPr>
          <p:nvPr/>
        </p:nvPicPr>
        <p:blipFill>
          <a:blip r:embed="rId2"/>
          <a:stretch>
            <a:fillRect/>
          </a:stretch>
        </p:blipFill>
        <p:spPr>
          <a:xfrm>
            <a:off x="6165850" y="5162508"/>
            <a:ext cx="2978150" cy="1676400"/>
          </a:xfrm>
          <a:prstGeom prst="rect">
            <a:avLst/>
          </a:prstGeom>
          <a:effectLst>
            <a:softEdge rad="77501"/>
          </a:effectLst>
        </p:spPr>
      </p:pic>
    </p:spTree>
    <p:extLst>
      <p:ext uri="{BB962C8B-B14F-4D97-AF65-F5344CB8AC3E}">
        <p14:creationId xmlns:p14="http://schemas.microsoft.com/office/powerpoint/2010/main" val="1493640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bar chart&#10;&#10;Description automatically generated">
            <a:extLst>
              <a:ext uri="{FF2B5EF4-FFF2-40B4-BE49-F238E27FC236}">
                <a16:creationId xmlns:a16="http://schemas.microsoft.com/office/drawing/2014/main" id="{B0A3DD5E-7FA6-A0B8-B2AB-93EE6420DE09}"/>
              </a:ext>
            </a:extLst>
          </p:cNvPr>
          <p:cNvPicPr>
            <a:picLocks noChangeAspect="1"/>
          </p:cNvPicPr>
          <p:nvPr/>
        </p:nvPicPr>
        <p:blipFill>
          <a:blip r:embed="rId2"/>
          <a:stretch>
            <a:fillRect/>
          </a:stretch>
        </p:blipFill>
        <p:spPr>
          <a:xfrm>
            <a:off x="1558722" y="1552642"/>
            <a:ext cx="6385880" cy="5305358"/>
          </a:xfrm>
          <a:prstGeom prst="rect">
            <a:avLst/>
          </a:prstGeom>
        </p:spPr>
      </p:pic>
    </p:spTree>
    <p:extLst>
      <p:ext uri="{BB962C8B-B14F-4D97-AF65-F5344CB8AC3E}">
        <p14:creationId xmlns:p14="http://schemas.microsoft.com/office/powerpoint/2010/main" val="3304194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38A260-4BC9-7C4E-8795-6C8613271E8E}"/>
              </a:ext>
            </a:extLst>
          </p:cNvPr>
          <p:cNvSpPr txBox="1"/>
          <p:nvPr/>
        </p:nvSpPr>
        <p:spPr>
          <a:xfrm>
            <a:off x="0" y="1458564"/>
            <a:ext cx="8251634" cy="3724096"/>
          </a:xfrm>
          <a:prstGeom prst="rect">
            <a:avLst/>
          </a:prstGeom>
          <a:noFill/>
        </p:spPr>
        <p:txBody>
          <a:bodyPr wrap="square" rtlCol="0">
            <a:spAutoFit/>
          </a:bodyPr>
          <a:lstStyle/>
          <a:p>
            <a:pPr algn="ctr"/>
            <a:r>
              <a:rPr lang="en-US" sz="2800" b="1" dirty="0"/>
              <a:t>Risk Factors for Depression</a:t>
            </a:r>
          </a:p>
          <a:p>
            <a:pPr marL="914400" lvl="1" indent="-457200">
              <a:buFont typeface="Arial" panose="020B0604020202020204" pitchFamily="34" charset="0"/>
              <a:buChar char="•"/>
            </a:pPr>
            <a:r>
              <a:rPr lang="en-US" dirty="0"/>
              <a:t>Female</a:t>
            </a:r>
          </a:p>
          <a:p>
            <a:pPr marL="914400" lvl="1" indent="-457200">
              <a:buFont typeface="Arial" panose="020B0604020202020204" pitchFamily="34" charset="0"/>
              <a:buChar char="•"/>
            </a:pPr>
            <a:r>
              <a:rPr lang="en-US" dirty="0"/>
              <a:t>Social isolation</a:t>
            </a:r>
          </a:p>
          <a:p>
            <a:pPr marL="914400" lvl="1" indent="-457200">
              <a:buFont typeface="Arial" panose="020B0604020202020204" pitchFamily="34" charset="0"/>
              <a:buChar char="•"/>
            </a:pPr>
            <a:r>
              <a:rPr lang="en-US" dirty="0"/>
              <a:t>Widowed</a:t>
            </a:r>
          </a:p>
          <a:p>
            <a:pPr marL="914400" lvl="1" indent="-457200">
              <a:buFont typeface="Arial" panose="020B0604020202020204" pitchFamily="34" charset="0"/>
              <a:buChar char="•"/>
            </a:pPr>
            <a:r>
              <a:rPr lang="en-US" dirty="0"/>
              <a:t>Divorced or separate marital status</a:t>
            </a:r>
          </a:p>
          <a:p>
            <a:pPr marL="914400" lvl="1" indent="-457200">
              <a:buFont typeface="Arial" panose="020B0604020202020204" pitchFamily="34" charset="0"/>
              <a:buChar char="•"/>
            </a:pPr>
            <a:r>
              <a:rPr lang="en-US" dirty="0"/>
              <a:t>Lower socioeconomic status</a:t>
            </a:r>
          </a:p>
          <a:p>
            <a:pPr marL="914400" lvl="1" indent="-457200">
              <a:buFont typeface="Arial" panose="020B0604020202020204" pitchFamily="34" charset="0"/>
              <a:buChar char="•"/>
            </a:pPr>
            <a:r>
              <a:rPr lang="en-US" dirty="0"/>
              <a:t>Comorbid medical conditions</a:t>
            </a:r>
          </a:p>
          <a:p>
            <a:pPr marL="914400" lvl="1" indent="-457200">
              <a:buFont typeface="Arial" panose="020B0604020202020204" pitchFamily="34" charset="0"/>
              <a:buChar char="•"/>
            </a:pPr>
            <a:r>
              <a:rPr lang="en-US" dirty="0"/>
              <a:t>Uncontrolled pain</a:t>
            </a:r>
          </a:p>
          <a:p>
            <a:pPr marL="914400" lvl="1" indent="-457200">
              <a:buFont typeface="Arial" panose="020B0604020202020204" pitchFamily="34" charset="0"/>
              <a:buChar char="•"/>
            </a:pPr>
            <a:r>
              <a:rPr lang="en-US" dirty="0"/>
              <a:t>Insomnia</a:t>
            </a:r>
          </a:p>
          <a:p>
            <a:pPr marL="914400" lvl="1" indent="-457200">
              <a:buFont typeface="Arial" panose="020B0604020202020204" pitchFamily="34" charset="0"/>
              <a:buChar char="•"/>
            </a:pPr>
            <a:r>
              <a:rPr lang="en-US" dirty="0"/>
              <a:t>Functional impairment</a:t>
            </a:r>
          </a:p>
          <a:p>
            <a:pPr marL="914400" lvl="1" indent="-457200">
              <a:buFont typeface="Arial" panose="020B0604020202020204" pitchFamily="34" charset="0"/>
              <a:buChar char="•"/>
            </a:pPr>
            <a:r>
              <a:rPr lang="en-US" dirty="0"/>
              <a:t>Cognitive impairment</a:t>
            </a:r>
          </a:p>
          <a:p>
            <a:pPr lvl="1"/>
            <a:endParaRPr lang="en-US" sz="2800" b="1" dirty="0"/>
          </a:p>
        </p:txBody>
      </p:sp>
      <p:pic>
        <p:nvPicPr>
          <p:cNvPr id="2" name="Picture 1">
            <a:extLst>
              <a:ext uri="{FF2B5EF4-FFF2-40B4-BE49-F238E27FC236}">
                <a16:creationId xmlns:a16="http://schemas.microsoft.com/office/drawing/2014/main" id="{5F24BB9E-5558-D2B1-126C-7B4AA27C2952}"/>
              </a:ext>
            </a:extLst>
          </p:cNvPr>
          <p:cNvPicPr>
            <a:picLocks noChangeAspect="1"/>
          </p:cNvPicPr>
          <p:nvPr/>
        </p:nvPicPr>
        <p:blipFill>
          <a:blip r:embed="rId2"/>
          <a:stretch>
            <a:fillRect/>
          </a:stretch>
        </p:blipFill>
        <p:spPr>
          <a:xfrm>
            <a:off x="3844636" y="4130684"/>
            <a:ext cx="5299364" cy="2727316"/>
          </a:xfrm>
          <a:prstGeom prst="rect">
            <a:avLst/>
          </a:prstGeom>
          <a:effectLst>
            <a:softEdge rad="76200"/>
          </a:effectLst>
        </p:spPr>
      </p:pic>
    </p:spTree>
    <p:extLst>
      <p:ext uri="{BB962C8B-B14F-4D97-AF65-F5344CB8AC3E}">
        <p14:creationId xmlns:p14="http://schemas.microsoft.com/office/powerpoint/2010/main" val="305749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16739</TotalTime>
  <Words>1767</Words>
  <Application>Microsoft Macintosh PowerPoint</Application>
  <PresentationFormat>On-screen Show (4:3)</PresentationFormat>
  <Paragraphs>170</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LucidaGrande</vt:lpstr>
      <vt:lpstr>NotoSans</vt:lpstr>
      <vt:lpstr>Office Theme</vt:lpstr>
      <vt:lpstr>Depression in Older Adults: Assessment, Programming &amp;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Benedictine Health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Thoreson</dc:creator>
  <cp:lastModifiedBy>Neal Buddensiek</cp:lastModifiedBy>
  <cp:revision>42</cp:revision>
  <dcterms:created xsi:type="dcterms:W3CDTF">2020-05-19T20:09:06Z</dcterms:created>
  <dcterms:modified xsi:type="dcterms:W3CDTF">2023-03-07T19:59:31Z</dcterms:modified>
</cp:coreProperties>
</file>